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6" r:id="rId2"/>
    <p:sldMasterId id="2147483698" r:id="rId3"/>
  </p:sldMasterIdLst>
  <p:notesMasterIdLst>
    <p:notesMasterId r:id="rId48"/>
  </p:notesMasterIdLst>
  <p:sldIdLst>
    <p:sldId id="329" r:id="rId4"/>
    <p:sldId id="328" r:id="rId5"/>
    <p:sldId id="257" r:id="rId6"/>
    <p:sldId id="383" r:id="rId7"/>
    <p:sldId id="322" r:id="rId8"/>
    <p:sldId id="307" r:id="rId9"/>
    <p:sldId id="308" r:id="rId10"/>
    <p:sldId id="348" r:id="rId11"/>
    <p:sldId id="384" r:id="rId12"/>
    <p:sldId id="368" r:id="rId13"/>
    <p:sldId id="310" r:id="rId14"/>
    <p:sldId id="305" r:id="rId15"/>
    <p:sldId id="393" r:id="rId16"/>
    <p:sldId id="330" r:id="rId17"/>
    <p:sldId id="352" r:id="rId18"/>
    <p:sldId id="334" r:id="rId19"/>
    <p:sldId id="363" r:id="rId20"/>
    <p:sldId id="335" r:id="rId21"/>
    <p:sldId id="399" r:id="rId22"/>
    <p:sldId id="337" r:id="rId23"/>
    <p:sldId id="313" r:id="rId24"/>
    <p:sldId id="333" r:id="rId25"/>
    <p:sldId id="391" r:id="rId26"/>
    <p:sldId id="374" r:id="rId27"/>
    <p:sldId id="385" r:id="rId28"/>
    <p:sldId id="386" r:id="rId29"/>
    <p:sldId id="339" r:id="rId30"/>
    <p:sldId id="369" r:id="rId31"/>
    <p:sldId id="396" r:id="rId32"/>
    <p:sldId id="375" r:id="rId33"/>
    <p:sldId id="388" r:id="rId34"/>
    <p:sldId id="376" r:id="rId35"/>
    <p:sldId id="392" r:id="rId36"/>
    <p:sldId id="350" r:id="rId37"/>
    <p:sldId id="351" r:id="rId38"/>
    <p:sldId id="325" r:id="rId39"/>
    <p:sldId id="324" r:id="rId40"/>
    <p:sldId id="358" r:id="rId41"/>
    <p:sldId id="377" r:id="rId42"/>
    <p:sldId id="341" r:id="rId43"/>
    <p:sldId id="275" r:id="rId44"/>
    <p:sldId id="397" r:id="rId45"/>
    <p:sldId id="398" r:id="rId46"/>
    <p:sldId id="34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8AD010B-0A3A-4CAE-B20F-62A53BE38DC0}">
          <p14:sldIdLst>
            <p14:sldId id="329"/>
            <p14:sldId id="328"/>
            <p14:sldId id="257"/>
            <p14:sldId id="383"/>
          </p14:sldIdLst>
        </p14:section>
        <p14:section name="Disconnection" id="{5254B427-CD0C-49B3-811F-5306D2B3A788}">
          <p14:sldIdLst>
            <p14:sldId id="322"/>
            <p14:sldId id="307"/>
            <p14:sldId id="308"/>
            <p14:sldId id="348"/>
            <p14:sldId id="384"/>
            <p14:sldId id="368"/>
            <p14:sldId id="310"/>
            <p14:sldId id="305"/>
            <p14:sldId id="393"/>
          </p14:sldIdLst>
        </p14:section>
        <p14:section name="Interest" id="{0C502AC4-E7B2-4C07-BFB0-1DD0F33ED0F5}">
          <p14:sldIdLst>
            <p14:sldId id="330"/>
            <p14:sldId id="352"/>
            <p14:sldId id="334"/>
            <p14:sldId id="363"/>
            <p14:sldId id="335"/>
            <p14:sldId id="399"/>
            <p14:sldId id="337"/>
            <p14:sldId id="313"/>
            <p14:sldId id="333"/>
          </p14:sldIdLst>
        </p14:section>
        <p14:section name="recommendation: Redefine Connection to Nature" id="{2A0E09C8-9B11-4EE6-9EF9-C95943FB5F1B}">
          <p14:sldIdLst>
            <p14:sldId id="391"/>
            <p14:sldId id="374"/>
            <p14:sldId id="385"/>
            <p14:sldId id="386"/>
            <p14:sldId id="339"/>
            <p14:sldId id="369"/>
            <p14:sldId id="396"/>
          </p14:sldIdLst>
        </p14:section>
        <p14:section name="recommendation 2. Social nature" id="{CE8D744B-1770-4EB7-82C1-CBD057B72E7C}">
          <p14:sldIdLst>
            <p14:sldId id="375"/>
            <p14:sldId id="388"/>
          </p14:sldIdLst>
        </p14:section>
        <p14:section name="recommendation: Similarities and Differences" id="{9B9B2B4B-D18D-483E-B257-73583941C5AD}">
          <p14:sldIdLst>
            <p14:sldId id="376"/>
            <p14:sldId id="392"/>
            <p14:sldId id="350"/>
            <p14:sldId id="351"/>
            <p14:sldId id="325"/>
            <p14:sldId id="324"/>
            <p14:sldId id="358"/>
          </p14:sldIdLst>
        </p14:section>
        <p14:section name="recommendation: multidimensional experiences" id="{19A9D1F8-0D04-48D2-AD5C-CB68EE82840F}">
          <p14:sldIdLst>
            <p14:sldId id="377"/>
            <p14:sldId id="341"/>
          </p14:sldIdLst>
        </p14:section>
        <p14:section name="Conclusion: Claim a seat" id="{435374B8-A27C-4978-8861-FDB54AD24288}">
          <p14:sldIdLst>
            <p14:sldId id="275"/>
            <p14:sldId id="397"/>
            <p14:sldId id="398"/>
            <p14:sldId id="342"/>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 Escher" initials="DFE" lastIdx="3" clrIdx="0"/>
  <p:cmAuthor id="1" name="Jon Marshall"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DDDDDD"/>
    <a:srgbClr val="005C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5" autoAdjust="0"/>
    <p:restoredTop sz="61730" autoAdjust="0"/>
  </p:normalViewPr>
  <p:slideViewPr>
    <p:cSldViewPr>
      <p:cViewPr>
        <p:scale>
          <a:sx n="50" d="100"/>
          <a:sy n="50" d="100"/>
        </p:scale>
        <p:origin x="-2506" y="-14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4AC43D-B8C1-4194-B794-8F99712AE2C0}" type="datetimeFigureOut">
              <a:rPr lang="en-US" smtClean="0"/>
              <a:t>3/31/2017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8E4647-3DFC-4AAC-BE03-E4D73922BA3E}" type="slidenum">
              <a:rPr lang="en-US" smtClean="0"/>
              <a:t>‹#›</a:t>
            </a:fld>
            <a:endParaRPr lang="en-US" dirty="0"/>
          </a:p>
        </p:txBody>
      </p:sp>
    </p:spTree>
    <p:extLst>
      <p:ext uri="{BB962C8B-B14F-4D97-AF65-F5344CB8AC3E}">
        <p14:creationId xmlns:p14="http://schemas.microsoft.com/office/powerpoint/2010/main" val="1666532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Steve.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Profound changes are occurring in the American public’s connections to nature, the outdoors, and wildlife. At the same time, there is a growing body of evidence that contact with nature is not just</a:t>
            </a:r>
            <a:r>
              <a:rPr lang="en-US" sz="1200" kern="1200" baseline="0" dirty="0" smtClean="0">
                <a:solidFill>
                  <a:schemeClr val="tx1"/>
                </a:solidFill>
                <a:effectLst/>
                <a:latin typeface="+mn-lt"/>
                <a:ea typeface="+mn-ea"/>
                <a:cs typeface="+mn-cs"/>
              </a:rPr>
              <a:t> a recreational amenity, but is fundamental to human h</a:t>
            </a:r>
            <a:r>
              <a:rPr lang="en-US" sz="1200" kern="1200" dirty="0" smtClean="0">
                <a:solidFill>
                  <a:schemeClr val="tx1"/>
                </a:solidFill>
                <a:effectLst/>
                <a:latin typeface="+mn-lt"/>
                <a:ea typeface="+mn-ea"/>
                <a:cs typeface="+mn-cs"/>
              </a:rPr>
              <a:t>ealth and wellbeing. </a:t>
            </a:r>
            <a:endParaRPr lang="en-US" dirty="0" smtClean="0">
              <a:effectLst/>
            </a:endParaRPr>
          </a:p>
        </p:txBody>
      </p:sp>
      <p:sp>
        <p:nvSpPr>
          <p:cNvPr id="4" name="Slide Number Placeholder 3"/>
          <p:cNvSpPr>
            <a:spLocks noGrp="1"/>
          </p:cNvSpPr>
          <p:nvPr>
            <p:ph type="sldNum" sz="quarter" idx="10"/>
          </p:nvPr>
        </p:nvSpPr>
        <p:spPr/>
        <p:txBody>
          <a:bodyPr/>
          <a:lstStyle/>
          <a:p>
            <a:fld id="{358E4647-3DFC-4AAC-BE03-E4D73922BA3E}" type="slidenum">
              <a:rPr lang="en-US" smtClean="0"/>
              <a:t>1</a:t>
            </a:fld>
            <a:endParaRPr lang="en-US" dirty="0"/>
          </a:p>
        </p:txBody>
      </p:sp>
    </p:spTree>
    <p:extLst>
      <p:ext uri="{BB962C8B-B14F-4D97-AF65-F5344CB8AC3E}">
        <p14:creationId xmlns:p14="http://schemas.microsoft.com/office/powerpoint/2010/main" val="1416386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0" dirty="0" smtClean="0"/>
              <a:t>If the</a:t>
            </a:r>
            <a:r>
              <a:rPr lang="en-US" b="0" baseline="0" dirty="0" smtClean="0"/>
              <a:t> shared expectation used to be that kids spent most of their time playing outdoors, that is no longer the case. </a:t>
            </a:r>
          </a:p>
          <a:p>
            <a:endParaRPr lang="en-US" b="0" baseline="0" dirty="0" smtClean="0"/>
          </a:p>
          <a:p>
            <a:r>
              <a:rPr lang="en-US" b="0" baseline="0" dirty="0" smtClean="0"/>
              <a:t>We asked parents: “In a typical week, how much time does your child spend on the following activities?”</a:t>
            </a:r>
          </a:p>
          <a:p>
            <a:endParaRPr lang="en-US" b="0" baseline="0" dirty="0" smtClean="0"/>
          </a:p>
          <a:p>
            <a:r>
              <a:rPr lang="en-US" b="0" baseline="0" dirty="0" smtClean="0"/>
              <a:t>There was a long list of activities and they are grouped here and reported by age.</a:t>
            </a:r>
          </a:p>
          <a:p>
            <a:endParaRPr lang="en-US" b="0" baseline="0" dirty="0" smtClean="0"/>
          </a:p>
          <a:p>
            <a:r>
              <a:rPr lang="en-US" b="0" baseline="0" dirty="0" smtClean="0"/>
              <a:t>As you can see on the left side of the chart, time on computers and TV </a:t>
            </a:r>
            <a:r>
              <a:rPr lang="en-US" b="0" i="1" baseline="0" dirty="0" smtClean="0"/>
              <a:t>towers over</a:t>
            </a:r>
            <a:r>
              <a:rPr lang="en-US" b="0" baseline="0" dirty="0" smtClean="0"/>
              <a:t> time spent outdoors. And this increases with age from 8 to 12, while time spent outdoors decreases as children get older.</a:t>
            </a:r>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10</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Here’s a</a:t>
            </a:r>
            <a:r>
              <a:rPr lang="en-US" sz="1200" kern="1200" baseline="0" dirty="0" smtClean="0">
                <a:solidFill>
                  <a:schemeClr val="tx1"/>
                </a:solidFill>
                <a:effectLst/>
                <a:latin typeface="+mn-lt"/>
                <a:ea typeface="+mn-ea"/>
                <a:cs typeface="+mn-cs"/>
              </a:rPr>
              <a:t> second of example of shifting expectations.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Most adults in our study reported spending relatively little time outside in nature each week. And most were satisfied with the little time they did spend in nature.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group who spent 2</a:t>
            </a:r>
            <a:r>
              <a:rPr lang="en-US" sz="1200" kern="1200" baseline="0" dirty="0" smtClean="0">
                <a:solidFill>
                  <a:schemeClr val="tx1"/>
                </a:solidFill>
                <a:effectLst/>
                <a:latin typeface="+mn-lt"/>
                <a:ea typeface="+mn-ea"/>
                <a:cs typeface="+mn-cs"/>
              </a:rPr>
              <a:t> hours or less per week (which is not much time)—nearly half of those adults are satisfied with that amount of time.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becoming normal in</a:t>
            </a:r>
            <a:r>
              <a:rPr lang="en-US" sz="1200" kern="1200" baseline="0" dirty="0" smtClean="0">
                <a:solidFill>
                  <a:schemeClr val="tx1"/>
                </a:solidFill>
                <a:effectLst/>
                <a:latin typeface="+mn-lt"/>
                <a:ea typeface="+mn-ea"/>
                <a:cs typeface="+mn-cs"/>
              </a:rPr>
              <a:t> American society </a:t>
            </a:r>
            <a:r>
              <a:rPr lang="en-US" sz="1200" kern="1200" dirty="0" smtClean="0">
                <a:solidFill>
                  <a:schemeClr val="tx1"/>
                </a:solidFill>
                <a:effectLst/>
                <a:latin typeface="+mn-lt"/>
                <a:ea typeface="+mn-ea"/>
                <a:cs typeface="+mn-cs"/>
              </a:rPr>
              <a:t>to spend relatively little time</a:t>
            </a:r>
            <a:r>
              <a:rPr lang="en-US" sz="1200" kern="1200" baseline="0" dirty="0" smtClean="0">
                <a:solidFill>
                  <a:schemeClr val="tx1"/>
                </a:solidFill>
                <a:effectLst/>
                <a:latin typeface="+mn-lt"/>
                <a:ea typeface="+mn-ea"/>
                <a:cs typeface="+mn-cs"/>
              </a:rPr>
              <a:t> outdoors. So, y</a:t>
            </a:r>
            <a:r>
              <a:rPr lang="en-US" sz="1200" kern="1200" dirty="0" smtClean="0">
                <a:solidFill>
                  <a:schemeClr val="tx1"/>
                </a:solidFill>
                <a:effectLst/>
                <a:latin typeface="+mn-lt"/>
                <a:ea typeface="+mn-ea"/>
                <a:cs typeface="+mn-cs"/>
              </a:rPr>
              <a:t>ou can’t rely on shared expectations or general social norms to get people outdoors. You’ll have to be more explicit.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I’ll come back to the importance of shared expectations later in the presentation, when I talk about expectations Americans hold that “authentic nature” is located in faraway places and requires great effort to reach.</a:t>
            </a:r>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11</a:t>
            </a:fld>
            <a:endParaRPr lang="en-US" dirty="0"/>
          </a:p>
        </p:txBody>
      </p:sp>
    </p:spTree>
    <p:extLst>
      <p:ext uri="{BB962C8B-B14F-4D97-AF65-F5344CB8AC3E}">
        <p14:creationId xmlns:p14="http://schemas.microsoft.com/office/powerpoint/2010/main" val="3154584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talked about competing priorities and shared expectations. A</a:t>
            </a:r>
            <a:r>
              <a:rPr lang="en-US" baseline="0" dirty="0" smtClean="0"/>
              <a:t> third reason for disconnection is the physical places where Americans live. </a:t>
            </a:r>
          </a:p>
          <a:p>
            <a:endParaRPr lang="en-US" baseline="0" dirty="0" smtClean="0"/>
          </a:p>
          <a:p>
            <a:r>
              <a:rPr lang="en-US" sz="1200" kern="1200" dirty="0" smtClean="0">
                <a:solidFill>
                  <a:schemeClr val="tx1"/>
                </a:solidFill>
                <a:effectLst/>
                <a:latin typeface="+mn-lt"/>
                <a:ea typeface="+mn-ea"/>
                <a:cs typeface="+mn-cs"/>
              </a:rPr>
              <a:t>Americans live in physical spaces that discourage contact with the natural world and even representations of it. They mention the concrete jungle of cities, housing developments,</a:t>
            </a:r>
            <a:r>
              <a:rPr lang="en-US" sz="1200" kern="1200" baseline="0" dirty="0" smtClean="0">
                <a:solidFill>
                  <a:schemeClr val="tx1"/>
                </a:solidFill>
                <a:effectLst/>
                <a:latin typeface="+mn-lt"/>
                <a:ea typeface="+mn-ea"/>
                <a:cs typeface="+mn-cs"/>
              </a:rPr>
              <a:t> and only low-quality parks nearby.</a:t>
            </a:r>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12</a:t>
            </a:fld>
            <a:endParaRPr lang="en-US" dirty="0"/>
          </a:p>
        </p:txBody>
      </p:sp>
    </p:spTree>
    <p:extLst>
      <p:ext uri="{BB962C8B-B14F-4D97-AF65-F5344CB8AC3E}">
        <p14:creationId xmlns:p14="http://schemas.microsoft.com/office/powerpoint/2010/main" val="2220771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0" dirty="0" smtClean="0"/>
              <a:t>Perhaps it’s not a surprise then, that so many adults say their “pastimes, hobbies, and interests</a:t>
            </a:r>
            <a:r>
              <a:rPr lang="en-US" b="0" baseline="0" dirty="0" smtClean="0"/>
              <a:t> are more indoors oriented”—40%. One one-quarter say their hobbies and interests are outdoors-oriented.</a:t>
            </a:r>
            <a:endParaRPr lang="en-US" b="0" dirty="0"/>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13</a:t>
            </a:fld>
            <a:endParaRPr lang="en-US">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I’ve described, Americans encounter a number of forces that disconnect them from nature. These are society-wide issues. They are massive, and they will require all sorts of organizations and sectors to work together.</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this does not mean that the situation is </a:t>
            </a:r>
            <a:r>
              <a:rPr lang="en-US" sz="1200" kern="1200" baseline="0" dirty="0" smtClean="0">
                <a:solidFill>
                  <a:schemeClr val="tx1"/>
                </a:solidFill>
                <a:effectLst/>
                <a:latin typeface="+mn-lt"/>
                <a:ea typeface="+mn-ea"/>
                <a:cs typeface="+mn-cs"/>
              </a:rPr>
              <a:t>hopeless. What I want to show you now is the </a:t>
            </a:r>
            <a:r>
              <a:rPr lang="en-US" sz="1200" i="1" kern="1200" baseline="0" dirty="0" smtClean="0">
                <a:solidFill>
                  <a:schemeClr val="tx1"/>
                </a:solidFill>
                <a:effectLst/>
                <a:latin typeface="+mn-lt"/>
                <a:ea typeface="+mn-ea"/>
                <a:cs typeface="+mn-cs"/>
              </a:rPr>
              <a:t>potential </a:t>
            </a:r>
            <a:r>
              <a:rPr lang="en-US" sz="1200" i="0" kern="1200" baseline="0" dirty="0" smtClean="0">
                <a:solidFill>
                  <a:schemeClr val="tx1"/>
                </a:solidFill>
                <a:effectLst/>
                <a:latin typeface="+mn-lt"/>
                <a:ea typeface="+mn-ea"/>
                <a:cs typeface="+mn-cs"/>
              </a:rPr>
              <a:t>for Americans to connect with nature.</a:t>
            </a:r>
            <a:endParaRPr lang="en-US" dirty="0" smtClean="0">
              <a:effectLst/>
            </a:endParaRPr>
          </a:p>
        </p:txBody>
      </p:sp>
      <p:sp>
        <p:nvSpPr>
          <p:cNvPr id="4" name="Slide Number Placeholder 3"/>
          <p:cNvSpPr>
            <a:spLocks noGrp="1"/>
          </p:cNvSpPr>
          <p:nvPr>
            <p:ph type="sldNum" sz="quarter" idx="10"/>
          </p:nvPr>
        </p:nvSpPr>
        <p:spPr/>
        <p:txBody>
          <a:bodyPr/>
          <a:lstStyle/>
          <a:p>
            <a:fld id="{358E4647-3DFC-4AAC-BE03-E4D73922BA3E}" type="slidenum">
              <a:rPr lang="en-US" smtClean="0"/>
              <a:t>14</a:t>
            </a:fld>
            <a:endParaRPr lang="en-US" dirty="0"/>
          </a:p>
        </p:txBody>
      </p:sp>
    </p:spTree>
    <p:extLst>
      <p:ext uri="{BB962C8B-B14F-4D97-AF65-F5344CB8AC3E}">
        <p14:creationId xmlns:p14="http://schemas.microsoft.com/office/powerpoint/2010/main" val="3903453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0" dirty="0" smtClean="0"/>
              <a:t>American adults are interested in nature.</a:t>
            </a:r>
            <a:r>
              <a:rPr lang="en-US" b="0" baseline="0" dirty="0" smtClean="0"/>
              <a:t>  We asked: “How do your interests in nature compare with your other interests?”</a:t>
            </a:r>
          </a:p>
          <a:p>
            <a:endParaRPr lang="en-US" b="0" baseline="0" dirty="0" smtClean="0"/>
          </a:p>
          <a:p>
            <a:r>
              <a:rPr lang="en-US" b="0" baseline="0" dirty="0" smtClean="0"/>
              <a:t>A quarter of adults say their interests in nature are their most enjoyable.</a:t>
            </a:r>
          </a:p>
          <a:p>
            <a:endParaRPr lang="en-US" b="0" baseline="0" dirty="0" smtClean="0"/>
          </a:p>
          <a:p>
            <a:r>
              <a:rPr lang="en-US" b="0" baseline="0" dirty="0" smtClean="0"/>
              <a:t>And another half say it is among their more enjoyable interests.</a:t>
            </a:r>
          </a:p>
          <a:p>
            <a:endParaRPr lang="en-US" b="0" baseline="0" dirty="0" smtClean="0"/>
          </a:p>
        </p:txBody>
      </p:sp>
      <p:sp>
        <p:nvSpPr>
          <p:cNvPr id="4" name="Slide Number Placeholder 3"/>
          <p:cNvSpPr>
            <a:spLocks noGrp="1"/>
          </p:cNvSpPr>
          <p:nvPr>
            <p:ph type="sldNum" sz="quarter" idx="10"/>
          </p:nvPr>
        </p:nvSpPr>
        <p:spPr/>
        <p:txBody>
          <a:bodyPr/>
          <a:lstStyle/>
          <a:p>
            <a:fld id="{FF5A3C52-FC93-4505-B0C3-E2AEDCD19857}" type="slidenum">
              <a:rPr lang="en-US" smtClean="0"/>
              <a:pPr/>
              <a:t>15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 also enjoy nature in a number of different ways. [PAUSE]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think insects are interesting. They enjoy activities like climbing trees and camping.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my favorite, 70% of</a:t>
            </a:r>
            <a:r>
              <a:rPr lang="en-US" sz="1200" kern="1200" baseline="0" dirty="0" smtClean="0">
                <a:solidFill>
                  <a:schemeClr val="tx1"/>
                </a:solidFill>
                <a:effectLst/>
                <a:latin typeface="+mn-lt"/>
                <a:ea typeface="+mn-ea"/>
                <a:cs typeface="+mn-cs"/>
              </a:rPr>
              <a:t> the children said </a:t>
            </a:r>
            <a:r>
              <a:rPr lang="en-US" sz="1200" kern="1200" dirty="0" smtClean="0">
                <a:solidFill>
                  <a:schemeClr val="tx1"/>
                </a:solidFill>
                <a:effectLst/>
                <a:latin typeface="+mn-lt"/>
                <a:ea typeface="+mn-ea"/>
                <a:cs typeface="+mn-cs"/>
              </a:rPr>
              <a:t>t</a:t>
            </a:r>
            <a:r>
              <a:rPr lang="en-US" sz="1200" kern="1200" baseline="0" dirty="0" smtClean="0">
                <a:solidFill>
                  <a:schemeClr val="tx1"/>
                </a:solidFill>
                <a:effectLst/>
                <a:latin typeface="+mn-lt"/>
                <a:ea typeface="+mn-ea"/>
                <a:cs typeface="+mn-cs"/>
              </a:rPr>
              <a:t>hey would “rather explore woods and trees than play on neat-looking grass.”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16</a:t>
            </a:fld>
            <a:endParaRPr lang="en-US" dirty="0"/>
          </a:p>
        </p:txBody>
      </p:sp>
    </p:spTree>
    <p:extLst>
      <p:ext uri="{BB962C8B-B14F-4D97-AF65-F5344CB8AC3E}">
        <p14:creationId xmlns:p14="http://schemas.microsoft.com/office/powerpoint/2010/main" val="3399403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0" dirty="0" smtClean="0"/>
              <a:t>In fact,</a:t>
            </a:r>
            <a:r>
              <a:rPr lang="en-US" b="0" baseline="0" dirty="0" smtClean="0"/>
              <a:t> nature for children is </a:t>
            </a:r>
            <a:r>
              <a:rPr lang="en-US" b="0" i="1" baseline="0" dirty="0" smtClean="0"/>
              <a:t>fun</a:t>
            </a:r>
            <a:r>
              <a:rPr lang="en-US" b="0" i="0" baseline="0" dirty="0" smtClean="0"/>
              <a:t>. When asked, “Do you have more fun playing indoors or outdoors,” o</a:t>
            </a:r>
            <a:r>
              <a:rPr lang="en-US" b="0" baseline="0" dirty="0" smtClean="0"/>
              <a:t>nly 10 percent say they have more fun playing indoors.</a:t>
            </a:r>
          </a:p>
          <a:p>
            <a:endParaRPr lang="en-US" b="0" baseline="0" dirty="0" smtClean="0"/>
          </a:p>
          <a:p>
            <a:r>
              <a:rPr lang="en-US" b="0" baseline="0" dirty="0" smtClean="0"/>
              <a:t>Over 40 percent say they have more fun playing outdoors.</a:t>
            </a:r>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17</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Alongside</a:t>
            </a:r>
            <a:r>
              <a:rPr lang="en-US" baseline="0" dirty="0" smtClean="0"/>
              <a:t> interest and enjoyment of nature, Americans also recognize nature’s benefits to their health and wellbeing. </a:t>
            </a:r>
          </a:p>
          <a:p>
            <a:endParaRPr lang="en-US" baseline="0" dirty="0" smtClean="0"/>
          </a:p>
          <a:p>
            <a:r>
              <a:rPr lang="en-US" baseline="0" dirty="0" smtClean="0"/>
              <a:t>3 out of 4 adults say getting into nature is very or extremely important for their physical health.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18</a:t>
            </a:fld>
            <a:endParaRPr lang="en-US" dirty="0"/>
          </a:p>
        </p:txBody>
      </p:sp>
    </p:spTree>
    <p:extLst>
      <p:ext uri="{BB962C8B-B14F-4D97-AF65-F5344CB8AC3E}">
        <p14:creationId xmlns:p14="http://schemas.microsoft.com/office/powerpoint/2010/main" val="3495079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When we asked</a:t>
            </a:r>
            <a:r>
              <a:rPr lang="en-US" b="0" baseline="0" dirty="0" smtClean="0"/>
              <a:t> about their emotional outlook, the results were the same.</a:t>
            </a:r>
          </a:p>
          <a:p>
            <a:endParaRPr lang="en-US" b="0" baseline="0" dirty="0" smtClean="0"/>
          </a:p>
          <a:p>
            <a:r>
              <a:rPr lang="en-US" b="0" baseline="0" dirty="0" smtClean="0"/>
              <a:t>Again, 3 out of 4 said getting into nature is very or extremely important for their emotional outlook.</a:t>
            </a:r>
          </a:p>
          <a:p>
            <a:endParaRPr lang="en-US" b="0" baseline="0" dirty="0" smtClean="0"/>
          </a:p>
        </p:txBody>
      </p:sp>
      <p:sp>
        <p:nvSpPr>
          <p:cNvPr id="4" name="Slide Number Placeholder 3"/>
          <p:cNvSpPr>
            <a:spLocks noGrp="1"/>
          </p:cNvSpPr>
          <p:nvPr>
            <p:ph type="sldNum" sz="quarter" idx="10"/>
          </p:nvPr>
        </p:nvSpPr>
        <p:spPr/>
        <p:txBody>
          <a:bodyPr/>
          <a:lstStyle/>
          <a:p>
            <a:fld id="{358E4647-3DFC-4AAC-BE03-E4D73922BA3E}" type="slidenum">
              <a:rPr lang="en-US" smtClean="0"/>
              <a:t>19</a:t>
            </a:fld>
            <a:endParaRPr lang="en-US" dirty="0"/>
          </a:p>
        </p:txBody>
      </p:sp>
    </p:spTree>
    <p:extLst>
      <p:ext uri="{BB962C8B-B14F-4D97-AF65-F5344CB8AC3E}">
        <p14:creationId xmlns:p14="http://schemas.microsoft.com/office/powerpoint/2010/main" val="3495079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2011, DJ Case staff gathered with Dr. Stephen Kellert at our office to explore how to better understand and foster Americans’ relationship with nature.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Steve Williams said, Dr. Kellert has been a leader, I would offer THE LEADER, in researching and articulating the importance</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f contact with nature to human health and wellbeing.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result of that meeting in 2011 was “The Nature of Americans—a national initiative to understand and connect Americans and Nature,” the subject of my comments this morning.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has been an honor for the social scientists and other staff at DJ Case to work alongside Dr. Kellert…and it is a privilege to stand here before you this morning to share some of the results of this unprecedented effort.</a:t>
            </a:r>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2</a:t>
            </a:fld>
            <a:endParaRPr lang="en-US" dirty="0"/>
          </a:p>
        </p:txBody>
      </p:sp>
    </p:spTree>
    <p:extLst>
      <p:ext uri="{BB962C8B-B14F-4D97-AF65-F5344CB8AC3E}">
        <p14:creationId xmlns:p14="http://schemas.microsoft.com/office/powerpoint/2010/main" val="2861748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0" dirty="0" smtClean="0"/>
              <a:t>Adults are not the only ones who recognize</a:t>
            </a:r>
            <a:r>
              <a:rPr lang="en-US" b="0" baseline="0" dirty="0" smtClean="0"/>
              <a:t> the benefits of nature.</a:t>
            </a:r>
          </a:p>
          <a:p>
            <a:endParaRPr lang="en-US" b="0" baseline="0" dirty="0" smtClean="0"/>
          </a:p>
          <a:p>
            <a:r>
              <a:rPr lang="en-US" b="0" baseline="0" dirty="0" smtClean="0"/>
              <a:t>Children also recognize that nature helps them to grow healthy, to be happy, to enjoy family and friends, and to know that they are important and liked.</a:t>
            </a:r>
            <a:endParaRPr lang="en-US" b="0" dirty="0"/>
          </a:p>
        </p:txBody>
      </p:sp>
      <p:sp>
        <p:nvSpPr>
          <p:cNvPr id="4" name="Slide Number Placeholder 3"/>
          <p:cNvSpPr>
            <a:spLocks noGrp="1"/>
          </p:cNvSpPr>
          <p:nvPr>
            <p:ph type="sldNum" sz="quarter" idx="10"/>
          </p:nvPr>
        </p:nvSpPr>
        <p:spPr/>
        <p:txBody>
          <a:bodyPr/>
          <a:lstStyle/>
          <a:p>
            <a:fld id="{FF5A3C52-FC93-4505-B0C3-E2AEDCD19857}" type="slidenum">
              <a:rPr lang="en-US" smtClean="0"/>
              <a:pPr/>
              <a:t>20</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Adults see the benefit of nature not only for health</a:t>
            </a:r>
            <a:r>
              <a:rPr lang="en-US" sz="1200" kern="1200" baseline="0" dirty="0" smtClean="0">
                <a:solidFill>
                  <a:schemeClr val="tx1"/>
                </a:solidFill>
                <a:effectLst/>
                <a:latin typeface="+mn-lt"/>
                <a:ea typeface="+mn-ea"/>
                <a:cs typeface="+mn-cs"/>
              </a:rPr>
              <a:t> and wellbeing, but also for intellectual development.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Despite the emphasis on core subjects in school, the overwhelming majority agree that “understanding how nature works is as important to a child’s education as reading, writing, and math.”</a:t>
            </a:r>
            <a:endParaRPr lang="en-US" dirty="0" smtClean="0">
              <a:effectLst/>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It’s important to point out that the</a:t>
            </a:r>
            <a:r>
              <a:rPr lang="en-US" sz="1200" kern="1200" baseline="0" dirty="0" smtClean="0">
                <a:solidFill>
                  <a:schemeClr val="tx1"/>
                </a:solidFill>
                <a:effectLst/>
                <a:latin typeface="+mn-lt"/>
                <a:ea typeface="+mn-ea"/>
                <a:cs typeface="+mn-cs"/>
              </a:rPr>
              <a:t> last several slides you just reviewed are patterns that hold up across demographics—across </a:t>
            </a:r>
            <a:r>
              <a:rPr lang="en-US" sz="1200" kern="1200" dirty="0" smtClean="0">
                <a:solidFill>
                  <a:schemeClr val="tx1"/>
                </a:solidFill>
                <a:effectLst/>
                <a:latin typeface="+mn-lt"/>
                <a:ea typeface="+mn-ea"/>
                <a:cs typeface="+mn-cs"/>
              </a:rPr>
              <a:t>age groups, residential location, race and ethnicity, gender, and income.</a:t>
            </a:r>
            <a:endParaRPr lang="en-US" dirty="0" smtClean="0">
              <a:effectLst/>
            </a:endParaRPr>
          </a:p>
        </p:txBody>
      </p:sp>
      <p:sp>
        <p:nvSpPr>
          <p:cNvPr id="4" name="Slide Number Placeholder 3"/>
          <p:cNvSpPr>
            <a:spLocks noGrp="1"/>
          </p:cNvSpPr>
          <p:nvPr>
            <p:ph type="sldNum" sz="quarter" idx="10"/>
          </p:nvPr>
        </p:nvSpPr>
        <p:spPr/>
        <p:txBody>
          <a:bodyPr/>
          <a:lstStyle/>
          <a:p>
            <a:fld id="{358E4647-3DFC-4AAC-BE03-E4D73922BA3E}" type="slidenum">
              <a:rPr lang="en-US" smtClean="0"/>
              <a:t>21</a:t>
            </a:fld>
            <a:endParaRPr lang="en-US" dirty="0"/>
          </a:p>
        </p:txBody>
      </p:sp>
    </p:spTree>
    <p:extLst>
      <p:ext uri="{BB962C8B-B14F-4D97-AF65-F5344CB8AC3E}">
        <p14:creationId xmlns:p14="http://schemas.microsoft.com/office/powerpoint/2010/main" val="988913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talked about enjoyment of nature</a:t>
            </a:r>
            <a:r>
              <a:rPr lang="en-US" baseline="0" dirty="0" smtClean="0"/>
              <a:t> and recognition of nature’s benefits. Let’s add one more reason for optimism—support for nature programming and funding. </a:t>
            </a:r>
          </a:p>
          <a:p>
            <a:endParaRPr lang="en-US" baseline="0" dirty="0" smtClean="0"/>
          </a:p>
          <a:p>
            <a:r>
              <a:rPr lang="en-US" baseline="0" dirty="0" smtClean="0"/>
              <a:t>We asked a number of questions related to this. This is just one: “Are programs for Americans to enjoy nature and wildlife underfunded, adequately funded, or overfunded?” Half of adults think programs for Americans to enjoy nature and wildlife are underfunded. Only 3% said overfunded.</a:t>
            </a:r>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22</a:t>
            </a:fld>
            <a:endParaRPr lang="en-US" dirty="0"/>
          </a:p>
        </p:txBody>
      </p:sp>
    </p:spTree>
    <p:extLst>
      <p:ext uri="{BB962C8B-B14F-4D97-AF65-F5344CB8AC3E}">
        <p14:creationId xmlns:p14="http://schemas.microsoft.com/office/powerpoint/2010/main" val="3346224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is hope…American adults and children are interested in nature, recognize nature’s benefits to them, and support nature-related programming</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funding and conservation.</a:t>
            </a:r>
          </a:p>
          <a:p>
            <a:endParaRPr lang="en-US" dirty="0" smtClean="0">
              <a:effectLst/>
            </a:endParaRPr>
          </a:p>
          <a:p>
            <a:r>
              <a:rPr lang="en-US" sz="1200" kern="1200" dirty="0" smtClean="0">
                <a:solidFill>
                  <a:schemeClr val="tx1"/>
                </a:solidFill>
                <a:effectLst/>
                <a:latin typeface="+mn-lt"/>
                <a:ea typeface="+mn-ea"/>
                <a:cs typeface="+mn-cs"/>
              </a:rPr>
              <a:t>Yet those massive,</a:t>
            </a:r>
            <a:r>
              <a:rPr lang="en-US" sz="1200" kern="1200" baseline="0" dirty="0" smtClean="0">
                <a:solidFill>
                  <a:schemeClr val="tx1"/>
                </a:solidFill>
                <a:effectLst/>
                <a:latin typeface="+mn-lt"/>
                <a:ea typeface="+mn-ea"/>
                <a:cs typeface="+mn-cs"/>
              </a:rPr>
              <a:t> society-wide </a:t>
            </a:r>
            <a:r>
              <a:rPr lang="en-US" sz="1200" kern="1200" dirty="0" smtClean="0">
                <a:solidFill>
                  <a:schemeClr val="tx1"/>
                </a:solidFill>
                <a:effectLst/>
                <a:latin typeface="+mn-lt"/>
                <a:ea typeface="+mn-ea"/>
                <a:cs typeface="+mn-cs"/>
              </a:rPr>
              <a:t>barriers still exist. Competing priorities, shared expectations, and physical places—and</a:t>
            </a:r>
            <a:r>
              <a:rPr lang="en-US" sz="1200" kern="1200" baseline="0" dirty="0" smtClean="0">
                <a:solidFill>
                  <a:schemeClr val="tx1"/>
                </a:solidFill>
                <a:effectLst/>
                <a:latin typeface="+mn-lt"/>
                <a:ea typeface="+mn-ea"/>
                <a:cs typeface="+mn-cs"/>
              </a:rPr>
              <a:t> unfortunately many more—work to keep children and adults disconnected from nature</a:t>
            </a:r>
            <a:r>
              <a:rPr lang="en-US" sz="1200" kern="1200" dirty="0" smtClean="0">
                <a:solidFill>
                  <a:schemeClr val="tx1"/>
                </a:solidFill>
                <a:effectLst/>
                <a:latin typeface="+mn-lt"/>
                <a:ea typeface="+mn-ea"/>
                <a:cs typeface="+mn-cs"/>
              </a:rPr>
              <a:t>.</a:t>
            </a:r>
          </a:p>
          <a:p>
            <a:endParaRPr lang="en-US" dirty="0" smtClean="0">
              <a:effectLst/>
            </a:endParaRPr>
          </a:p>
          <a:p>
            <a:r>
              <a:rPr lang="en-US" sz="1200" kern="1200" dirty="0" smtClean="0">
                <a:solidFill>
                  <a:schemeClr val="tx1"/>
                </a:solidFill>
                <a:effectLst/>
                <a:latin typeface="+mn-lt"/>
                <a:ea typeface="+mn-ea"/>
                <a:cs typeface="+mn-cs"/>
              </a:rPr>
              <a:t>So what do you as a conservation community do to overcome the gap between interest and action?</a:t>
            </a:r>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90345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recommendation is: Redefine connecting with nature. [PAUSE]</a:t>
            </a:r>
          </a:p>
        </p:txBody>
      </p:sp>
      <p:sp>
        <p:nvSpPr>
          <p:cNvPr id="4" name="Slide Number Placeholder 3"/>
          <p:cNvSpPr>
            <a:spLocks noGrp="1"/>
          </p:cNvSpPr>
          <p:nvPr>
            <p:ph type="sldNum" sz="quarter" idx="10"/>
          </p:nvPr>
        </p:nvSpPr>
        <p:spPr/>
        <p:txBody>
          <a:bodyPr/>
          <a:lstStyle/>
          <a:p>
            <a:fld id="{358E4647-3DFC-4AAC-BE03-E4D73922BA3E}" type="slidenum">
              <a:rPr lang="en-US" smtClean="0"/>
              <a:t>24</a:t>
            </a:fld>
            <a:endParaRPr lang="en-US" dirty="0"/>
          </a:p>
        </p:txBody>
      </p:sp>
    </p:spTree>
    <p:extLst>
      <p:ext uri="{BB962C8B-B14F-4D97-AF65-F5344CB8AC3E}">
        <p14:creationId xmlns:p14="http://schemas.microsoft.com/office/powerpoint/2010/main" val="3903453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you all here in this room think of connecting with nature,</a:t>
            </a:r>
            <a:r>
              <a:rPr lang="en-US" sz="1200" kern="1200" baseline="0" dirty="0" smtClean="0">
                <a:solidFill>
                  <a:schemeClr val="tx1"/>
                </a:solidFill>
                <a:effectLst/>
                <a:latin typeface="+mn-lt"/>
                <a:ea typeface="+mn-ea"/>
                <a:cs typeface="+mn-cs"/>
              </a:rPr>
              <a:t> many of you</a:t>
            </a:r>
            <a:r>
              <a:rPr lang="en-US" sz="1200" kern="1200" dirty="0" smtClean="0">
                <a:solidFill>
                  <a:schemeClr val="tx1"/>
                </a:solidFill>
                <a:effectLst/>
                <a:latin typeface="+mn-lt"/>
                <a:ea typeface="+mn-ea"/>
                <a:cs typeface="+mn-cs"/>
              </a:rPr>
              <a:t> think of this—</a:t>
            </a:r>
            <a:r>
              <a:rPr lang="en-US" sz="1200" kern="1200" baseline="0" dirty="0" smtClean="0">
                <a:solidFill>
                  <a:schemeClr val="tx1"/>
                </a:solidFill>
                <a:effectLst/>
                <a:latin typeface="+mn-lt"/>
                <a:ea typeface="+mn-ea"/>
                <a:cs typeface="+mn-cs"/>
              </a:rPr>
              <a:t>alone, immersed in a remote setting.</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8E4647-3DFC-4AAC-BE03-E4D73922BA3E}" type="slidenum">
              <a:rPr lang="en-US" smtClean="0"/>
              <a:t>25</a:t>
            </a:fld>
            <a:endParaRPr lang="en-US" dirty="0"/>
          </a:p>
        </p:txBody>
      </p:sp>
    </p:spTree>
    <p:extLst>
      <p:ext uri="{BB962C8B-B14F-4D97-AF65-F5344CB8AC3E}">
        <p14:creationId xmlns:p14="http://schemas.microsoft.com/office/powerpoint/2010/main" val="2531984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this.</a:t>
            </a:r>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26</a:t>
            </a:fld>
            <a:endParaRPr lang="en-US" dirty="0"/>
          </a:p>
        </p:txBody>
      </p:sp>
    </p:spTree>
    <p:extLst>
      <p:ext uri="{BB962C8B-B14F-4D97-AF65-F5344CB8AC3E}">
        <p14:creationId xmlns:p14="http://schemas.microsoft.com/office/powerpoint/2010/main" val="3963171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this…a once-in-a-lifetime</a:t>
            </a:r>
            <a:r>
              <a:rPr lang="en-US" baseline="0" dirty="0" smtClean="0"/>
              <a:t> trip to an iconic place.</a:t>
            </a:r>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27</a:t>
            </a:fld>
            <a:endParaRPr lang="en-US" dirty="0"/>
          </a:p>
        </p:txBody>
      </p:sp>
    </p:spTree>
    <p:extLst>
      <p:ext uri="{BB962C8B-B14F-4D97-AF65-F5344CB8AC3E}">
        <p14:creationId xmlns:p14="http://schemas.microsoft.com/office/powerpoint/2010/main" val="1688012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no surprise, </a:t>
            </a:r>
            <a:r>
              <a:rPr lang="en-US" sz="1200" kern="1200" dirty="0" smtClean="0">
                <a:solidFill>
                  <a:schemeClr val="tx1"/>
                </a:solidFill>
                <a:effectLst/>
                <a:latin typeface="+mn-lt"/>
                <a:ea typeface="+mn-ea"/>
                <a:cs typeface="+mn-cs"/>
              </a:rPr>
              <a:t>adults in our research have bought into these expectations about</a:t>
            </a:r>
            <a:r>
              <a:rPr lang="en-US" sz="1200" kern="1200" baseline="0" dirty="0" smtClean="0">
                <a:solidFill>
                  <a:schemeClr val="tx1"/>
                </a:solidFill>
                <a:effectLst/>
                <a:latin typeface="+mn-lt"/>
                <a:ea typeface="+mn-ea"/>
                <a:cs typeface="+mn-cs"/>
              </a:rPr>
              <a:t> what “true” or “pure” experiences in n</a:t>
            </a:r>
            <a:r>
              <a:rPr lang="en-US" sz="1200" kern="1200" dirty="0" smtClean="0">
                <a:solidFill>
                  <a:schemeClr val="tx1"/>
                </a:solidFill>
                <a:effectLst/>
                <a:latin typeface="+mn-lt"/>
                <a:ea typeface="+mn-ea"/>
                <a:cs typeface="+mn-cs"/>
              </a:rPr>
              <a:t>ature require. As one respondent said, </a:t>
            </a:r>
            <a:r>
              <a:rPr lang="en-US" sz="1200" kern="1200" baseline="0" dirty="0" smtClean="0">
                <a:solidFill>
                  <a:schemeClr val="tx1"/>
                </a:solidFill>
                <a:effectLst/>
                <a:latin typeface="+mn-lt"/>
                <a:ea typeface="+mn-ea"/>
                <a:cs typeface="+mn-cs"/>
              </a:rPr>
              <a:t>nature is</a:t>
            </a:r>
            <a:r>
              <a:rPr lang="en-US" sz="1200" kern="1200" dirty="0" smtClean="0">
                <a:solidFill>
                  <a:schemeClr val="tx1"/>
                </a:solidFill>
                <a:effectLst/>
                <a:latin typeface="+mn-lt"/>
                <a:ea typeface="+mn-ea"/>
                <a:cs typeface="+mn-cs"/>
              </a:rPr>
              <a:t> “the Grand</a:t>
            </a:r>
            <a:r>
              <a:rPr lang="en-US" sz="1200" kern="1200" baseline="0" dirty="0" smtClean="0">
                <a:solidFill>
                  <a:schemeClr val="tx1"/>
                </a:solidFill>
                <a:effectLst/>
                <a:latin typeface="+mn-lt"/>
                <a:ea typeface="+mn-ea"/>
                <a:cs typeface="+mn-cs"/>
              </a:rPr>
              <a:t> Canyon. Nature at its best when I went…. It’s beautiful. I’d never seen it before, like nature out there by itself.”</a:t>
            </a:r>
            <a:endParaRPr lang="en-US" dirty="0" smtClean="0">
              <a:effectLst/>
            </a:endParaRPr>
          </a:p>
          <a:p>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Yet what our research shows is that</a:t>
            </a:r>
            <a:r>
              <a:rPr lang="en-US" sz="1200" kern="1200" baseline="0" dirty="0" smtClean="0">
                <a:solidFill>
                  <a:schemeClr val="tx1"/>
                </a:solidFill>
                <a:effectLst/>
                <a:latin typeface="+mn-lt"/>
                <a:ea typeface="+mn-ea"/>
                <a:cs typeface="+mn-cs"/>
              </a:rPr>
              <a:t> the majority of Americans cannot experience nature in this way. They don’t have the time or money to do it. Or even if they do have the time and money, they may be able to do it only once a year or once a lifetime.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people are convinced the “nature” is something they can </a:t>
            </a:r>
            <a:r>
              <a:rPr lang="en-US" sz="1200" i="1" kern="1200" dirty="0" smtClean="0">
                <a:solidFill>
                  <a:schemeClr val="tx1"/>
                </a:solidFill>
                <a:effectLst/>
                <a:latin typeface="+mn-lt"/>
                <a:ea typeface="+mn-ea"/>
                <a:cs typeface="+mn-cs"/>
              </a:rPr>
              <a:t>only</a:t>
            </a:r>
            <a:r>
              <a:rPr lang="en-US" sz="1200" kern="1200" dirty="0" smtClean="0">
                <a:solidFill>
                  <a:schemeClr val="tx1"/>
                </a:solidFill>
                <a:effectLst/>
                <a:latin typeface="+mn-lt"/>
                <a:ea typeface="+mn-ea"/>
                <a:cs typeface="+mn-cs"/>
              </a:rPr>
              <a:t> experience at distant refuge, park or natural</a:t>
            </a:r>
            <a:r>
              <a:rPr lang="en-US" sz="1200" kern="1200" baseline="0" dirty="0" smtClean="0">
                <a:solidFill>
                  <a:schemeClr val="tx1"/>
                </a:solidFill>
                <a:effectLst/>
                <a:latin typeface="+mn-lt"/>
                <a:ea typeface="+mn-ea"/>
                <a:cs typeface="+mn-cs"/>
              </a:rPr>
              <a:t> area</a:t>
            </a:r>
            <a:r>
              <a:rPr lang="en-US" sz="1200" kern="1200" dirty="0" smtClean="0">
                <a:solidFill>
                  <a:schemeClr val="tx1"/>
                </a:solidFill>
                <a:effectLst/>
                <a:latin typeface="+mn-lt"/>
                <a:ea typeface="+mn-ea"/>
                <a:cs typeface="+mn-cs"/>
              </a:rPr>
              <a:t>, then they</a:t>
            </a:r>
            <a:r>
              <a:rPr lang="en-US" sz="1200" kern="1200" baseline="0" dirty="0" smtClean="0">
                <a:solidFill>
                  <a:schemeClr val="tx1"/>
                </a:solidFill>
                <a:effectLst/>
                <a:latin typeface="+mn-lt"/>
                <a:ea typeface="+mn-ea"/>
                <a:cs typeface="+mn-cs"/>
              </a:rPr>
              <a:t> will miss out on the opportunity to experience nature’s benefits on a routine, day-to-day basis.</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28</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And, our results show that children consistently place nature as local, as out the back door. </a:t>
            </a:r>
            <a:r>
              <a:rPr lang="en-US" sz="1200" kern="1200" dirty="0" smtClean="0">
                <a:solidFill>
                  <a:schemeClr val="tx1"/>
                </a:solidFill>
                <a:effectLst/>
                <a:latin typeface="+mn-lt"/>
                <a:ea typeface="+mn-ea"/>
                <a:cs typeface="+mn-cs"/>
              </a:rPr>
              <a:t>For children, you don’t need to load them in the car yet again</a:t>
            </a:r>
            <a:r>
              <a:rPr lang="en-US" sz="1200" kern="1200" baseline="0" dirty="0" smtClean="0">
                <a:solidFill>
                  <a:schemeClr val="tx1"/>
                </a:solidFill>
                <a:effectLst/>
                <a:latin typeface="+mn-lt"/>
                <a:ea typeface="+mn-ea"/>
                <a:cs typeface="+mn-cs"/>
              </a:rPr>
              <a:t> to give them times in the outdoors they will never forget, or a special place to remember.</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connection to nature has to be redefined to include routine action, not just one-off events. It has to be expanded to included recreational activities that are not just nature-focused…in other words people can engage with nature, enjoy nature, connect with nature as part of other activities in their daily or weekly lives.</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29</a:t>
            </a:fld>
            <a:endParaRPr lang="en-US" dirty="0"/>
          </a:p>
        </p:txBody>
      </p:sp>
    </p:spTree>
    <p:extLst>
      <p:ext uri="{BB962C8B-B14F-4D97-AF65-F5344CB8AC3E}">
        <p14:creationId xmlns:p14="http://schemas.microsoft.com/office/powerpoint/2010/main" val="1496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I’d like to extend my gratitude</a:t>
            </a:r>
            <a:r>
              <a:rPr lang="en-US" sz="1200" kern="1200" baseline="0" dirty="0" smtClean="0">
                <a:solidFill>
                  <a:schemeClr val="tx1"/>
                </a:solidFill>
                <a:effectLst/>
                <a:latin typeface="+mn-lt"/>
                <a:ea typeface="+mn-ea"/>
                <a:cs typeface="+mn-cs"/>
              </a:rPr>
              <a:t> to the </a:t>
            </a:r>
            <a:r>
              <a:rPr lang="en-US" sz="1200" kern="1200" dirty="0" smtClean="0">
                <a:solidFill>
                  <a:schemeClr val="tx1"/>
                </a:solidFill>
                <a:effectLst/>
                <a:latin typeface="+mn-lt"/>
                <a:ea typeface="+mn-ea"/>
                <a:cs typeface="+mn-cs"/>
              </a:rPr>
              <a:t>partners in this Initiative.  Special thanks go to Carter Smith, Director in Texas, Nick Wiley, Director in Florida, former USFWS Director Dan Ashe, and Kim Sams and Beth Stephens at Disney for their early leadership</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support.</a:t>
            </a:r>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3</a:t>
            </a:fld>
            <a:endParaRPr lang="en-US" dirty="0"/>
          </a:p>
        </p:txBody>
      </p:sp>
    </p:spTree>
    <p:extLst>
      <p:ext uri="{BB962C8B-B14F-4D97-AF65-F5344CB8AC3E}">
        <p14:creationId xmlns:p14="http://schemas.microsoft.com/office/powerpoint/2010/main" val="1799744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second recommendation is to be social. And here I don’t mean “social media”, though that is important for other reasons.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other words,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onnection to nature needs to have a social aspect. Nature experienced alone can be a powerful thing, but this is the exception, not the primary way American adults and children experience nature. </a:t>
            </a:r>
            <a:endParaRPr lang="en-US" dirty="0" smtClean="0">
              <a:effectLst/>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Americans are clear: When they talk about their most memorable moments and their special places outdoors, they nearly always involve other people. Americans make time for nature when they have the social support to do so and when the activities involve their friends and family.</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58E4647-3DFC-4AAC-BE03-E4D73922BA3E}" type="slidenum">
              <a:rPr lang="en-US" smtClean="0"/>
              <a:t>30</a:t>
            </a:fld>
            <a:endParaRPr lang="en-US" dirty="0"/>
          </a:p>
        </p:txBody>
      </p:sp>
    </p:spTree>
    <p:extLst>
      <p:ext uri="{BB962C8B-B14F-4D97-AF65-F5344CB8AC3E}">
        <p14:creationId xmlns:p14="http://schemas.microsoft.com/office/powerpoint/2010/main" val="3903453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reinforce</a:t>
            </a:r>
            <a:r>
              <a:rPr lang="en-US" baseline="0" dirty="0" smtClean="0"/>
              <a:t> this point…</a:t>
            </a:r>
          </a:p>
          <a:p>
            <a:endParaRPr lang="en-US" baseline="0" dirty="0" smtClean="0"/>
          </a:p>
          <a:p>
            <a:r>
              <a:rPr lang="en-US" baseline="0" dirty="0" smtClean="0"/>
              <a:t>51 percent of adults indicated they do not like being in nature by themselves. And these percentages grow for the very audiences </a:t>
            </a:r>
            <a:r>
              <a:rPr lang="en-US" dirty="0" smtClean="0"/>
              <a:t>you</a:t>
            </a:r>
            <a:r>
              <a:rPr lang="en-US" sz="1200" kern="1200" dirty="0" smtClean="0">
                <a:solidFill>
                  <a:schemeClr val="tx1"/>
                </a:solidFill>
                <a:effectLst/>
                <a:latin typeface="+mn-lt"/>
                <a:ea typeface="+mn-ea"/>
                <a:cs typeface="+mn-cs"/>
              </a:rPr>
              <a:t> want to reach…urban residents, young and middle-aged adults, and non-whites are the most likely to agree they do not like being in nature by themselves.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Being social means supporting </a:t>
            </a:r>
            <a:r>
              <a:rPr lang="en-US" baseline="0" dirty="0" smtClean="0"/>
              <a:t>mentorships of all types…inviting pre-existing social groups to programs...and promoting engagement with nature as something fun that you do with other people.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Recommendation</a:t>
            </a:r>
            <a:r>
              <a:rPr lang="en-US" baseline="0" dirty="0" smtClean="0"/>
              <a:t> </a:t>
            </a:r>
            <a:r>
              <a:rPr lang="en-US" dirty="0" smtClean="0"/>
              <a:t>1) Redefine</a:t>
            </a:r>
            <a:r>
              <a:rPr lang="en-US" baseline="0" dirty="0" smtClean="0"/>
              <a:t> connecting with nature. 2) Be social. And 3…</a:t>
            </a:r>
          </a:p>
        </p:txBody>
      </p:sp>
      <p:sp>
        <p:nvSpPr>
          <p:cNvPr id="4" name="Slide Number Placeholder 3"/>
          <p:cNvSpPr>
            <a:spLocks noGrp="1"/>
          </p:cNvSpPr>
          <p:nvPr>
            <p:ph type="sldNum" sz="quarter" idx="10"/>
          </p:nvPr>
        </p:nvSpPr>
        <p:spPr/>
        <p:txBody>
          <a:bodyPr/>
          <a:lstStyle/>
          <a:p>
            <a:fld id="{358E4647-3DFC-4AAC-BE03-E4D73922BA3E}" type="slidenum">
              <a:rPr lang="en-US" smtClean="0"/>
              <a:t>31</a:t>
            </a:fld>
            <a:endParaRPr lang="en-US" dirty="0"/>
          </a:p>
        </p:txBody>
      </p:sp>
    </p:spTree>
    <p:extLst>
      <p:ext uri="{BB962C8B-B14F-4D97-AF65-F5344CB8AC3E}">
        <p14:creationId xmlns:p14="http://schemas.microsoft.com/office/powerpoint/2010/main" val="3272840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Consider similarities and differences. Pay close attention to </a:t>
            </a:r>
            <a:r>
              <a:rPr lang="en-US" sz="1200" kern="1200" dirty="0" smtClean="0">
                <a:solidFill>
                  <a:schemeClr val="tx1"/>
                </a:solidFill>
                <a:effectLst/>
                <a:latin typeface="+mn-lt"/>
                <a:ea typeface="+mn-ea"/>
                <a:cs typeface="+mn-cs"/>
              </a:rPr>
              <a:t>how Americans are different, and how they are similar, in their relationships with nature.</a:t>
            </a:r>
            <a:endParaRPr lang="en-US" dirty="0" smtClean="0">
              <a:effectLst/>
            </a:endParaRPr>
          </a:p>
        </p:txBody>
      </p:sp>
      <p:sp>
        <p:nvSpPr>
          <p:cNvPr id="4" name="Slide Number Placeholder 3"/>
          <p:cNvSpPr>
            <a:spLocks noGrp="1"/>
          </p:cNvSpPr>
          <p:nvPr>
            <p:ph type="sldNum" sz="quarter" idx="10"/>
          </p:nvPr>
        </p:nvSpPr>
        <p:spPr/>
        <p:txBody>
          <a:bodyPr/>
          <a:lstStyle/>
          <a:p>
            <a:fld id="{358E4647-3DFC-4AAC-BE03-E4D73922BA3E}" type="slidenum">
              <a:rPr lang="en-US" smtClean="0"/>
              <a:t>32</a:t>
            </a:fld>
            <a:endParaRPr lang="en-US" dirty="0"/>
          </a:p>
        </p:txBody>
      </p:sp>
    </p:spTree>
    <p:extLst>
      <p:ext uri="{BB962C8B-B14F-4D97-AF65-F5344CB8AC3E}">
        <p14:creationId xmlns:p14="http://schemas.microsoft.com/office/powerpoint/2010/main" val="3903453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found many similarities in Americans’ relationships with nature—across residential location, race and ethnicity, political party, geographic region, and so on. Overall, Americans</a:t>
            </a:r>
            <a:r>
              <a:rPr lang="en-US" sz="1200" kern="1200" baseline="0" dirty="0" smtClean="0">
                <a:solidFill>
                  <a:schemeClr val="tx1"/>
                </a:solidFill>
                <a:effectLst/>
                <a:latin typeface="+mn-lt"/>
                <a:ea typeface="+mn-ea"/>
                <a:cs typeface="+mn-cs"/>
              </a:rPr>
              <a:t> of all types enjoy nature, like to experience it with others, have deep affection and attraction toward it, and support programming and funding.</a:t>
            </a:r>
            <a:endParaRPr lang="en-US" dirty="0" smtClean="0">
              <a:effectLst/>
            </a:endParaRPr>
          </a:p>
          <a:p>
            <a:endParaRPr lang="en-US" dirty="0" smtClean="0"/>
          </a:p>
          <a:p>
            <a:r>
              <a:rPr lang="en-US" dirty="0" smtClean="0"/>
              <a:t>[next slide]</a:t>
            </a:r>
          </a:p>
          <a:p>
            <a:r>
              <a:rPr lang="en-US" dirty="0" smtClean="0"/>
              <a:t>But we also found some clear differences, especially in how different groups are </a:t>
            </a:r>
          </a:p>
          <a:p>
            <a:pPr marL="171450" indent="-171450">
              <a:buFont typeface="Arial" panose="020B0604020202020204" pitchFamily="34" charset="0"/>
              <a:buChar char="•"/>
            </a:pPr>
            <a:r>
              <a:rPr lang="en-US" dirty="0" smtClean="0"/>
              <a:t>Concerned about safety</a:t>
            </a:r>
          </a:p>
          <a:p>
            <a:pPr marL="171450" indent="-171450">
              <a:buFont typeface="Arial" panose="020B0604020202020204" pitchFamily="34" charset="0"/>
              <a:buChar char="•"/>
            </a:pPr>
            <a:r>
              <a:rPr lang="en-US" dirty="0" smtClean="0"/>
              <a:t>Who is present for activities</a:t>
            </a:r>
          </a:p>
          <a:p>
            <a:pPr marL="171450" indent="-171450">
              <a:buFont typeface="Arial" panose="020B0604020202020204" pitchFamily="34" charset="0"/>
              <a:buChar char="•"/>
            </a:pPr>
            <a:r>
              <a:rPr lang="en-US" dirty="0" smtClean="0"/>
              <a:t>The type of activity they are interested in</a:t>
            </a:r>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33</a:t>
            </a:fld>
            <a:endParaRPr lang="en-US" dirty="0"/>
          </a:p>
        </p:txBody>
      </p:sp>
    </p:spTree>
    <p:extLst>
      <p:ext uri="{BB962C8B-B14F-4D97-AF65-F5344CB8AC3E}">
        <p14:creationId xmlns:p14="http://schemas.microsoft.com/office/powerpoint/2010/main" val="577152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As an example of </a:t>
            </a:r>
            <a:r>
              <a:rPr lang="en-US" b="0" i="1" dirty="0" smtClean="0"/>
              <a:t>similarity</a:t>
            </a:r>
            <a:r>
              <a:rPr lang="en-US" b="0" i="0" dirty="0" smtClean="0"/>
              <a:t>, look at the ways adults agree with the statement</a:t>
            </a:r>
            <a:r>
              <a:rPr lang="en-US" b="0" i="0" baseline="0" dirty="0" smtClean="0"/>
              <a:t>, “The intelligence of future generations will suffer if our society becomes more isolated from nature.”</a:t>
            </a:r>
            <a:endParaRPr lang="en-US" b="0" i="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This slide shows agreement across race and ethnicity.  The differences are not large enough from a management or communications perspective.</a:t>
            </a:r>
            <a:endParaRPr lang="en-US" b="0" dirty="0" smtClean="0"/>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34</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0" dirty="0" smtClean="0"/>
              <a:t>We also see widespread agreement across residential location.</a:t>
            </a:r>
          </a:p>
          <a:p>
            <a:endParaRPr lang="en-US" b="0" dirty="0" smtClean="0"/>
          </a:p>
          <a:p>
            <a:r>
              <a:rPr lang="en-US" b="0" dirty="0" smtClean="0"/>
              <a:t>And I</a:t>
            </a:r>
            <a:r>
              <a:rPr lang="en-US" b="0" baseline="0" dirty="0" smtClean="0"/>
              <a:t> should point out that residential location often surprised us. The patterns we were expecting to find we didn’t see, and this is an example.</a:t>
            </a:r>
            <a:endParaRPr lang="en-US" b="0" dirty="0"/>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35</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0" dirty="0" smtClean="0"/>
              <a:t>As an example of difference,</a:t>
            </a:r>
            <a:r>
              <a:rPr lang="en-US" b="0" baseline="0" dirty="0" smtClean="0"/>
              <a:t> though, consider interest in taking a walk outdoors. This was one activity in a long list that we asked adults.</a:t>
            </a:r>
          </a:p>
          <a:p>
            <a:endParaRPr lang="en-US" b="0" baseline="0" dirty="0" smtClean="0"/>
          </a:p>
          <a:p>
            <a:r>
              <a:rPr lang="en-US" b="0" baseline="0" dirty="0" smtClean="0"/>
              <a:t>The majority of adults have a lot of interest in taking a walk outdoors. Very few adults have no interest at all.</a:t>
            </a:r>
            <a:endParaRPr lang="en-US" b="0" dirty="0"/>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36</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0" dirty="0" smtClean="0"/>
              <a:t>Now</a:t>
            </a:r>
            <a:r>
              <a:rPr lang="en-US" b="0" baseline="0" dirty="0" smtClean="0"/>
              <a:t> let’s see the difference by changing the activity to hiking.</a:t>
            </a:r>
          </a:p>
          <a:p>
            <a:endParaRPr lang="en-US" b="0" baseline="0" dirty="0" smtClean="0"/>
          </a:p>
          <a:p>
            <a:r>
              <a:rPr lang="en-US" b="0" baseline="0" dirty="0" smtClean="0"/>
              <a:t>Walking outdoors versus hiking – it’s not much of a difference to those in the conservation community, but it’s a large one to members of different groups. </a:t>
            </a:r>
          </a:p>
          <a:p>
            <a:endParaRPr lang="en-US" b="0" baseline="0" dirty="0" smtClean="0"/>
          </a:p>
          <a:p>
            <a:r>
              <a:rPr lang="en-US" b="0" baseline="0" dirty="0" smtClean="0"/>
              <a:t>[TOGGLE BACK AND FORTH]</a:t>
            </a:r>
            <a:endParaRPr lang="en-US" b="0" dirty="0"/>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37</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0" dirty="0" smtClean="0"/>
              <a:t>Here’s another example.  </a:t>
            </a:r>
          </a:p>
          <a:p>
            <a:endParaRPr lang="en-US" b="0" baseline="0" dirty="0" smtClean="0"/>
          </a:p>
          <a:p>
            <a:r>
              <a:rPr lang="en-US" b="0" baseline="0" dirty="0" smtClean="0"/>
              <a:t>This is a look at interest in hiking among adults across age. Starting at the top left of the graph, note that half of adults in their 20s are highly interested in hiking. That interest declines steadily, until only about 10 percent of adults in their 70s have a lot of interest in it.</a:t>
            </a:r>
          </a:p>
          <a:p>
            <a:endParaRPr lang="en-US" b="0" baseline="0" dirty="0" smtClean="0"/>
          </a:p>
          <a:p>
            <a:r>
              <a:rPr lang="en-US" b="0" baseline="0" dirty="0" smtClean="0"/>
              <a:t>So, while Americans are often alike in their interests and values of nature, age, location, and race and ethnicity—and other factors—can be important sources of difference.</a:t>
            </a:r>
          </a:p>
          <a:p>
            <a:endParaRPr lang="en-US" b="0" baseline="0" dirty="0" smtClean="0"/>
          </a:p>
          <a:p>
            <a:r>
              <a:rPr lang="en-US" b="0" baseline="0" dirty="0" smtClean="0"/>
              <a:t>[PAUSE]</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I’ve recommended 1) redefine connecting with nature, 2) be social, and 3) consider similarities and differences. Recommendation 4 is…</a:t>
            </a:r>
          </a:p>
          <a:p>
            <a:endParaRPr lang="en-US" b="0" baseline="0" dirty="0" smtClean="0"/>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38</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…Promote multidimensional experiences. </a:t>
            </a:r>
          </a:p>
          <a:p>
            <a:endParaRPr lang="en-US" baseline="0" dirty="0" smtClean="0"/>
          </a:p>
          <a:p>
            <a:r>
              <a:rPr lang="en-US" sz="1200" kern="1200" dirty="0" smtClean="0">
                <a:solidFill>
                  <a:schemeClr val="tx1"/>
                </a:solidFill>
                <a:effectLst/>
                <a:latin typeface="+mn-lt"/>
                <a:ea typeface="+mn-ea"/>
                <a:cs typeface="+mn-cs"/>
              </a:rPr>
              <a:t>The conservation community often thinks and develops programs based on increasing “recreation” or instilling formal “knowledge” about the</a:t>
            </a:r>
            <a:r>
              <a:rPr lang="en-US" sz="1200" kern="1200" baseline="0" dirty="0" smtClean="0">
                <a:solidFill>
                  <a:schemeClr val="tx1"/>
                </a:solidFill>
                <a:effectLst/>
                <a:latin typeface="+mn-lt"/>
                <a:ea typeface="+mn-ea"/>
                <a:cs typeface="+mn-cs"/>
              </a:rPr>
              <a:t> natural world. B</a:t>
            </a:r>
            <a:r>
              <a:rPr lang="en-US" sz="1200" kern="1200" dirty="0" smtClean="0">
                <a:solidFill>
                  <a:schemeClr val="tx1"/>
                </a:solidFill>
                <a:effectLst/>
                <a:latin typeface="+mn-lt"/>
                <a:ea typeface="+mn-ea"/>
                <a:cs typeface="+mn-cs"/>
              </a:rPr>
              <a:t>oth of these are critically important and, as you’ve seen, are supported by Americans.</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But the American public…adults and children alike care about, experience, and engage with nature in many dimensions.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39</a:t>
            </a:fld>
            <a:endParaRPr lang="en-US" dirty="0"/>
          </a:p>
        </p:txBody>
      </p:sp>
    </p:spTree>
    <p:extLst>
      <p:ext uri="{BB962C8B-B14F-4D97-AF65-F5344CB8AC3E}">
        <p14:creationId xmlns:p14="http://schemas.microsoft.com/office/powerpoint/2010/main" val="3903453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146909"/>
            <a:ext cx="5486400" cy="4114800"/>
          </a:xfrm>
        </p:spPr>
        <p:txBody>
          <a:bodyPr/>
          <a:lstStyle/>
          <a:p>
            <a:r>
              <a:rPr lang="en-US" sz="1200" kern="1200" dirty="0" smtClean="0">
                <a:solidFill>
                  <a:schemeClr val="tx1"/>
                </a:solidFill>
                <a:effectLst/>
                <a:latin typeface="+mn-lt"/>
                <a:ea typeface="+mn-ea"/>
                <a:cs typeface="+mn-cs"/>
              </a:rPr>
              <a:t>The “understanding” part of the Initiative included 3 major research efforts conducted in 2015 and 16: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focus groups across the country with a wide spectrum of adult Americans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representative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online survey of over</a:t>
            </a:r>
            <a:r>
              <a:rPr lang="en-US" sz="1200" kern="1200" baseline="0" dirty="0" smtClean="0">
                <a:solidFill>
                  <a:schemeClr val="tx1"/>
                </a:solidFill>
                <a:effectLst/>
                <a:latin typeface="+mn-lt"/>
                <a:ea typeface="+mn-ea"/>
                <a:cs typeface="+mn-cs"/>
              </a:rPr>
              <a:t> 10,000 </a:t>
            </a:r>
            <a:r>
              <a:rPr lang="en-US" sz="1200" kern="1200" dirty="0" smtClean="0">
                <a:solidFill>
                  <a:schemeClr val="tx1"/>
                </a:solidFill>
                <a:effectLst/>
                <a:latin typeface="+mn-lt"/>
                <a:ea typeface="+mn-ea"/>
                <a:cs typeface="+mn-cs"/>
              </a:rPr>
              <a:t>adult Americans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Interviews with 771, 8 to 12 year old children conducted webcam to webcam. For each of those children, we also conducted an online survey of one of their parents. </a:t>
            </a:r>
          </a:p>
          <a:p>
            <a:pPr lvl="0"/>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have a mountain of data…in fact a whole mountain RANGE of results, findings, and recommendations. This presentation is really a sneak peek at the results, if you will…formal public release of the results will begin on April 19.</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I’m going to do this morning is: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talk about Americans’ </a:t>
            </a:r>
            <a:r>
              <a:rPr lang="en-US" sz="1200" kern="1200" dirty="0" smtClean="0">
                <a:solidFill>
                  <a:schemeClr val="tx1"/>
                </a:solidFill>
                <a:effectLst/>
                <a:latin typeface="+mn-lt"/>
                <a:ea typeface="+mn-ea"/>
                <a:cs typeface="+mn-cs"/>
              </a:rPr>
              <a:t>disconnection from nature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Second, contrast that to the American’s interest in nature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And finally, share 5 recommendations for the conservation</a:t>
            </a:r>
            <a:r>
              <a:rPr lang="en-US" sz="1200" kern="1200" baseline="0" dirty="0" smtClean="0">
                <a:solidFill>
                  <a:schemeClr val="tx1"/>
                </a:solidFill>
                <a:effectLst/>
                <a:latin typeface="+mn-lt"/>
                <a:ea typeface="+mn-ea"/>
                <a:cs typeface="+mn-cs"/>
              </a:rPr>
              <a:t> community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4</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86470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Americans value nature “Being in nature gives me a sense of peace” (86% somewhat or strongly agrees with that statement). They hold strong affection toward nature in</a:t>
            </a:r>
            <a:r>
              <a:rPr lang="en-US" sz="1200" kern="1200" baseline="0" dirty="0" smtClean="0">
                <a:solidFill>
                  <a:schemeClr val="tx1"/>
                </a:solidFill>
                <a:effectLst/>
                <a:latin typeface="+mn-lt"/>
                <a:ea typeface="+mn-ea"/>
                <a:cs typeface="+mn-cs"/>
              </a:rPr>
              <a:t> different ways. They find being in nature gives meaning and purpose to their lives.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These questions, and a host of others, show Americans want to engage in nature in a variety of ways.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When you all look at these statements as conservationists, you see your values represented…I think it’s really gratifying to see Americans share those to a degree you probably didn’t expect.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40</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recommendation</a:t>
            </a:r>
            <a:r>
              <a:rPr lang="en-US" baseline="0" dirty="0" smtClean="0"/>
              <a:t> 5: Claim a seat at the table.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just talk about hunting or fishing or wildlife viewing as recreational activities or wildlife management tools (as vitally important as those are to conservation), you don’t have a seat at the table where the big issues are being discussed…health care, education, transportation, urban planning.  And, these are the arenas in which decisions are being made that have large-scale impacts on people, on the landscape, and where those two things intersect.</a:t>
            </a:r>
            <a:endParaRPr lang="en-US" dirty="0" smtClean="0">
              <a:effectLst/>
            </a:endParaRPr>
          </a:p>
          <a:p>
            <a:endParaRPr lang="en-US" dirty="0" smtClean="0"/>
          </a:p>
          <a:p>
            <a:r>
              <a:rPr lang="en-US" dirty="0" smtClean="0"/>
              <a:t>If you want to work to overcome these massive societal problems, if you want to have</a:t>
            </a:r>
            <a:r>
              <a:rPr lang="en-US" baseline="0" dirty="0" smtClean="0"/>
              <a:t> an influence far larger than your current budgets, then you’ll need to claim a seat at the table.</a:t>
            </a:r>
          </a:p>
          <a:p>
            <a:endParaRPr lang="en-US" baseline="0" dirty="0" smtClean="0"/>
          </a:p>
          <a:p>
            <a:r>
              <a:rPr lang="en-US" sz="1200" kern="1200" dirty="0" smtClean="0">
                <a:solidFill>
                  <a:schemeClr val="tx1"/>
                </a:solidFill>
                <a:effectLst/>
                <a:latin typeface="+mn-lt"/>
                <a:ea typeface="+mn-ea"/>
                <a:cs typeface="+mn-cs"/>
              </a:rPr>
              <a:t>The big question for the conservation community becomes: How do you build partnerships with the education system and the healthcare system, with community developers and with tourism boards, so that you are expanding your impact in ways that promote socially oriented, routine contact with nature?</a:t>
            </a:r>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41</a:t>
            </a:fld>
            <a:endParaRPr lang="en-US" dirty="0"/>
          </a:p>
        </p:txBody>
      </p:sp>
    </p:spTree>
    <p:extLst>
      <p:ext uri="{BB962C8B-B14F-4D97-AF65-F5344CB8AC3E}">
        <p14:creationId xmlns:p14="http://schemas.microsoft.com/office/powerpoint/2010/main" val="3903453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spoke with Dr. Kellert for the last time on November 17, 2016, 10 days before he passed away.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He was in the hospital, but during the call, we jumped back and forth talking about his medical treatment and about the Initiative.   Toward the end of that conversation, Steve was reflecting on the results of the research and said, “We probed more about what it means to be a human being.”</a:t>
            </a:r>
          </a:p>
        </p:txBody>
      </p:sp>
      <p:sp>
        <p:nvSpPr>
          <p:cNvPr id="4" name="Slide Number Placeholder 3"/>
          <p:cNvSpPr>
            <a:spLocks noGrp="1"/>
          </p:cNvSpPr>
          <p:nvPr>
            <p:ph type="sldNum" sz="quarter" idx="10"/>
          </p:nvPr>
        </p:nvSpPr>
        <p:spPr/>
        <p:txBody>
          <a:bodyPr/>
          <a:lstStyle/>
          <a:p>
            <a:fld id="{358E4647-3DFC-4AAC-BE03-E4D73922BA3E}" type="slidenum">
              <a:rPr lang="en-US" smtClean="0"/>
              <a:t>42</a:t>
            </a:fld>
            <a:endParaRPr lang="en-US" dirty="0"/>
          </a:p>
        </p:txBody>
      </p:sp>
    </p:spTree>
    <p:extLst>
      <p:ext uri="{BB962C8B-B14F-4D97-AF65-F5344CB8AC3E}">
        <p14:creationId xmlns:p14="http://schemas.microsoft.com/office/powerpoint/2010/main" val="3903453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are in the business of human flourishing.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Is that too sweeping of a comment?  Perhaps.  But, Steve Kellert didn’t think so and neither do I.  More importantly,</a:t>
            </a:r>
            <a:r>
              <a:rPr lang="en-US" sz="1200" kern="1200" baseline="0" dirty="0" smtClean="0">
                <a:solidFill>
                  <a:schemeClr val="tx1"/>
                </a:solidFill>
                <a:effectLst/>
                <a:latin typeface="+mn-lt"/>
                <a:ea typeface="+mn-ea"/>
                <a:cs typeface="+mn-cs"/>
              </a:rPr>
              <a:t> n</a:t>
            </a:r>
            <a:r>
              <a:rPr lang="en-US" sz="1200" kern="1200" dirty="0" smtClean="0">
                <a:solidFill>
                  <a:schemeClr val="tx1"/>
                </a:solidFill>
                <a:effectLst/>
                <a:latin typeface="+mn-lt"/>
                <a:ea typeface="+mn-ea"/>
                <a:cs typeface="+mn-cs"/>
              </a:rPr>
              <a:t>either does the American public.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You, the conservation community, are not just in the business of providing a place for nature to thrive. You are not just in the business of overseeing recreational activities.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you conserve species and when you protect and restore habitats, you are in the business of helping Americans live happier, healthier lives. You are in the business of helping children develop socially, psychologically, and physically. You are in the business of helping create places where Americans want to live, work, and flourish</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Connection to nature and wildlife is fundamental to the economic and social wellbeing of our country and a critical component of American culture and history.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those of us here in this room, nature is not just a dispensable amenity.  It is woven into the story of our lives, individually and as a community.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t>
            </a:r>
            <a:r>
              <a:rPr lang="en-US" sz="1200" kern="1200" baseline="0" dirty="0" smtClean="0">
                <a:solidFill>
                  <a:schemeClr val="tx1"/>
                </a:solidFill>
                <a:effectLst/>
                <a:latin typeface="+mn-lt"/>
                <a:ea typeface="+mn-ea"/>
                <a:cs typeface="+mn-cs"/>
              </a:rPr>
              <a:t>e must make that a r</a:t>
            </a:r>
            <a:r>
              <a:rPr lang="en-US" sz="1200" kern="1200" dirty="0" smtClean="0">
                <a:solidFill>
                  <a:schemeClr val="tx1"/>
                </a:solidFill>
                <a:effectLst/>
                <a:latin typeface="+mn-lt"/>
                <a:ea typeface="+mn-ea"/>
                <a:cs typeface="+mn-cs"/>
              </a:rPr>
              <a:t>eality for all Americans—regardless of where they live or who they are.</a:t>
            </a:r>
          </a:p>
        </p:txBody>
      </p:sp>
      <p:sp>
        <p:nvSpPr>
          <p:cNvPr id="4" name="Slide Number Placeholder 3"/>
          <p:cNvSpPr>
            <a:spLocks noGrp="1"/>
          </p:cNvSpPr>
          <p:nvPr>
            <p:ph type="sldNum" sz="quarter" idx="10"/>
          </p:nvPr>
        </p:nvSpPr>
        <p:spPr/>
        <p:txBody>
          <a:bodyPr/>
          <a:lstStyle/>
          <a:p>
            <a:fld id="{358E4647-3DFC-4AAC-BE03-E4D73922BA3E}" type="slidenum">
              <a:rPr lang="en-US" smtClean="0"/>
              <a:t>43</a:t>
            </a:fld>
            <a:endParaRPr lang="en-US" dirty="0"/>
          </a:p>
        </p:txBody>
      </p:sp>
    </p:spTree>
    <p:extLst>
      <p:ext uri="{BB962C8B-B14F-4D97-AF65-F5344CB8AC3E}">
        <p14:creationId xmlns:p14="http://schemas.microsoft.com/office/powerpoint/2010/main" val="3903453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44</a:t>
            </a:fld>
            <a:endParaRPr lang="en-US" dirty="0"/>
          </a:p>
        </p:txBody>
      </p:sp>
    </p:spTree>
    <p:extLst>
      <p:ext uri="{BB962C8B-B14F-4D97-AF65-F5344CB8AC3E}">
        <p14:creationId xmlns:p14="http://schemas.microsoft.com/office/powerpoint/2010/main" val="71864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almost don’t need to describe the things that disconnect Americans from nature in daily life. You see them every day in your families, in your friends, and in your own lives.</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Let me describe three reasons for disconnection that the</a:t>
            </a:r>
            <a:r>
              <a:rPr lang="en-US" sz="1200" kern="1200" baseline="0" dirty="0" smtClean="0">
                <a:solidFill>
                  <a:schemeClr val="tx1"/>
                </a:solidFill>
                <a:effectLst/>
                <a:latin typeface="+mn-lt"/>
                <a:ea typeface="+mn-ea"/>
                <a:cs typeface="+mn-cs"/>
              </a:rPr>
              <a:t> American public shared with us</a:t>
            </a:r>
            <a:r>
              <a:rPr lang="en-US" sz="1200" kern="1200" dirty="0" smtClean="0">
                <a:solidFill>
                  <a:schemeClr val="tx1"/>
                </a:solidFill>
                <a:effectLst/>
                <a:latin typeface="+mn-lt"/>
                <a:ea typeface="+mn-ea"/>
                <a:cs typeface="+mn-cs"/>
              </a:rPr>
              <a:t>.</a:t>
            </a:r>
            <a:endParaRPr lang="en-US" dirty="0">
              <a:effectLst/>
            </a:endParaRPr>
          </a:p>
        </p:txBody>
      </p:sp>
      <p:sp>
        <p:nvSpPr>
          <p:cNvPr id="4" name="Slide Number Placeholder 3"/>
          <p:cNvSpPr>
            <a:spLocks noGrp="1"/>
          </p:cNvSpPr>
          <p:nvPr>
            <p:ph type="sldNum" sz="quarter" idx="10"/>
          </p:nvPr>
        </p:nvSpPr>
        <p:spPr/>
        <p:txBody>
          <a:bodyPr/>
          <a:lstStyle/>
          <a:p>
            <a:fld id="{358E4647-3DFC-4AAC-BE03-E4D73922BA3E}" type="slidenum">
              <a:rPr lang="en-US" smtClean="0"/>
              <a:t>5</a:t>
            </a:fld>
            <a:endParaRPr lang="en-US" dirty="0"/>
          </a:p>
        </p:txBody>
      </p:sp>
    </p:spTree>
    <p:extLst>
      <p:ext uri="{BB962C8B-B14F-4D97-AF65-F5344CB8AC3E}">
        <p14:creationId xmlns:p14="http://schemas.microsoft.com/office/powerpoint/2010/main" val="3903453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source of disconnection is competing priorities.</a:t>
            </a:r>
          </a:p>
          <a:p>
            <a:endParaRPr lang="en-US" dirty="0" smtClean="0"/>
          </a:p>
          <a:p>
            <a:r>
              <a:rPr lang="en-US" sz="1200" kern="1200" dirty="0" smtClean="0">
                <a:solidFill>
                  <a:schemeClr val="tx1"/>
                </a:solidFill>
                <a:effectLst/>
                <a:latin typeface="+mn-lt"/>
                <a:ea typeface="+mn-ea"/>
                <a:cs typeface="+mn-cs"/>
              </a:rPr>
              <a:t>Americans face competing priorities for their time, attention, and money. They</a:t>
            </a:r>
            <a:r>
              <a:rPr lang="en-US" sz="1200" kern="1200" baseline="0" dirty="0" smtClean="0">
                <a:solidFill>
                  <a:schemeClr val="tx1"/>
                </a:solidFill>
                <a:effectLst/>
                <a:latin typeface="+mn-lt"/>
                <a:ea typeface="+mn-ea"/>
                <a:cs typeface="+mn-cs"/>
              </a:rPr>
              <a:t> have children, long commutes, and exhausting jobs. The </a:t>
            </a:r>
            <a:r>
              <a:rPr lang="en-US" sz="1200" kern="1200" dirty="0" smtClean="0">
                <a:solidFill>
                  <a:schemeClr val="tx1"/>
                </a:solidFill>
                <a:effectLst/>
                <a:latin typeface="+mn-lt"/>
                <a:ea typeface="+mn-ea"/>
                <a:cs typeface="+mn-cs"/>
              </a:rPr>
              <a:t>mother of a young child told us in a focus group: “Work and home, go put the kids to bed. That’s pretty much all we have time for.”</a:t>
            </a:r>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6</a:t>
            </a:fld>
            <a:endParaRPr lang="en-US" dirty="0"/>
          </a:p>
        </p:txBody>
      </p:sp>
    </p:spTree>
    <p:extLst>
      <p:ext uri="{BB962C8B-B14F-4D97-AF65-F5344CB8AC3E}">
        <p14:creationId xmlns:p14="http://schemas.microsoft.com/office/powerpoint/2010/main" val="3097688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She was not alone: almost half of the adults we surveyed across the US agreed with the statement: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“There are more important issues in my life than my concern for nature.”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[PAUSE]</a:t>
            </a:r>
            <a:endParaRPr lang="en-US" b="0" dirty="0"/>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7</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0" dirty="0" smtClean="0"/>
              <a:t>One</a:t>
            </a:r>
            <a:r>
              <a:rPr lang="en-US" b="0" baseline="0" dirty="0" smtClean="0"/>
              <a:t> of the effects of competing priorities is that Americans spend relatively little time outside in nature. Over half said they spend less than 5 hours a week outside. </a:t>
            </a:r>
          </a:p>
          <a:p>
            <a:endParaRPr lang="en-US" b="0" baseline="0" dirty="0" smtClean="0"/>
          </a:p>
          <a:p>
            <a:r>
              <a:rPr lang="en-US" b="0" baseline="0" dirty="0" smtClean="0"/>
              <a:t>Most Americans are spending their time indoors.</a:t>
            </a:r>
            <a:endParaRPr lang="en-US" b="0" dirty="0"/>
          </a:p>
        </p:txBody>
      </p:sp>
      <p:sp>
        <p:nvSpPr>
          <p:cNvPr id="4" name="Slide Number Placeholder 3"/>
          <p:cNvSpPr>
            <a:spLocks noGrp="1"/>
          </p:cNvSpPr>
          <p:nvPr>
            <p:ph type="sldNum" sz="quarter" idx="10"/>
          </p:nvPr>
        </p:nvSpPr>
        <p:spPr/>
        <p:txBody>
          <a:bodyPr/>
          <a:lstStyle/>
          <a:p>
            <a:fld id="{FF5A3C52-FC93-4505-B0C3-E2AEDCD19857}" type="slidenum">
              <a:rPr lang="en-US" smtClean="0">
                <a:solidFill>
                  <a:prstClr val="black"/>
                </a:solidFill>
              </a:rPr>
              <a:pPr/>
              <a:t>8</a:t>
            </a:fld>
            <a:endParaRPr lang="en-US" dirty="0">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2885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our study, we heard about a second reason for disconnection from</a:t>
            </a:r>
            <a:r>
              <a:rPr lang="en-US" sz="1200" kern="1200" baseline="0" dirty="0" smtClean="0">
                <a:solidFill>
                  <a:schemeClr val="tx1"/>
                </a:solidFill>
                <a:effectLst/>
                <a:latin typeface="+mn-lt"/>
                <a:ea typeface="+mn-ea"/>
                <a:cs typeface="+mn-cs"/>
              </a:rPr>
              <a:t> nature.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Among adult Americans, </a:t>
            </a:r>
            <a:r>
              <a:rPr lang="en-US" sz="1200" kern="1200" dirty="0" smtClean="0">
                <a:solidFill>
                  <a:schemeClr val="tx1"/>
                </a:solidFill>
                <a:effectLst/>
                <a:latin typeface="+mn-lt"/>
                <a:ea typeface="+mn-ea"/>
                <a:cs typeface="+mn-cs"/>
              </a:rPr>
              <a:t>shared expectations about what “good” connection to nature looks like have changed.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Older adults</a:t>
            </a:r>
            <a:r>
              <a:rPr lang="en-US" sz="1200" kern="1200" baseline="0" dirty="0" smtClean="0">
                <a:solidFill>
                  <a:schemeClr val="tx1"/>
                </a:solidFill>
                <a:effectLst/>
                <a:latin typeface="+mn-lt"/>
                <a:ea typeface="+mn-ea"/>
                <a:cs typeface="+mn-cs"/>
              </a:rPr>
              <a:t> observed how it used to be normal to spend time exploring, playing, and discovering outdoors. Now they worry because it’s not the same for their children and grandchildren.</a:t>
            </a:r>
            <a:r>
              <a:rPr lang="en-US" sz="1200" kern="1200" dirty="0" smtClean="0">
                <a:solidFill>
                  <a:schemeClr val="tx1"/>
                </a:solidFill>
                <a:effectLst/>
                <a:latin typeface="+mn-lt"/>
                <a:ea typeface="+mn-ea"/>
                <a:cs typeface="+mn-cs"/>
              </a:rPr>
              <a:t> This was a theme we heard over and over among adults: they are genuinely concerned about younger generations growing up without</a:t>
            </a:r>
            <a:r>
              <a:rPr lang="en-US" sz="1200" kern="1200" baseline="0" dirty="0" smtClean="0">
                <a:solidFill>
                  <a:schemeClr val="tx1"/>
                </a:solidFill>
                <a:effectLst/>
                <a:latin typeface="+mn-lt"/>
                <a:ea typeface="+mn-ea"/>
                <a:cs typeface="+mn-cs"/>
              </a:rPr>
              <a:t> the same nature experiences that were so positive and important to them.</a:t>
            </a:r>
            <a:endParaRPr lang="en-US" dirty="0"/>
          </a:p>
        </p:txBody>
      </p:sp>
      <p:sp>
        <p:nvSpPr>
          <p:cNvPr id="4" name="Slide Number Placeholder 3"/>
          <p:cNvSpPr>
            <a:spLocks noGrp="1"/>
          </p:cNvSpPr>
          <p:nvPr>
            <p:ph type="sldNum" sz="quarter" idx="10"/>
          </p:nvPr>
        </p:nvSpPr>
        <p:spPr/>
        <p:txBody>
          <a:bodyPr/>
          <a:lstStyle/>
          <a:p>
            <a:fld id="{358E4647-3DFC-4AAC-BE03-E4D73922BA3E}" type="slidenum">
              <a:rPr lang="en-US" smtClean="0"/>
              <a:t>9</a:t>
            </a:fld>
            <a:endParaRPr lang="en-US" dirty="0"/>
          </a:p>
        </p:txBody>
      </p:sp>
    </p:spTree>
    <p:extLst>
      <p:ext uri="{BB962C8B-B14F-4D97-AF65-F5344CB8AC3E}">
        <p14:creationId xmlns:p14="http://schemas.microsoft.com/office/powerpoint/2010/main" val="3499166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23D873-05F9-447B-B470-0FC92142BD77}" type="datetimeFigureOut">
              <a:rPr lang="en-US" smtClean="0"/>
              <a:t>3/31/2017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237069-E038-479E-A311-80551D07245A}"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23D873-05F9-447B-B470-0FC92142BD77}" type="datetimeFigureOut">
              <a:rPr lang="en-US" smtClean="0"/>
              <a:t>3/31/2017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237069-E038-479E-A311-80551D07245A}"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23D873-05F9-447B-B470-0FC92142BD77}" type="datetimeFigureOut">
              <a:rPr lang="en-US" smtClean="0"/>
              <a:t>3/31/2017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237069-E038-479E-A311-80551D07245A}"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526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868BED-484D-1044-BBF5-8F9814CD9E20}" type="datetimeFigureOut">
              <a:rPr lang="en-US" smtClean="0">
                <a:solidFill>
                  <a:prstClr val="black">
                    <a:tint val="75000"/>
                  </a:prstClr>
                </a:solidFill>
              </a: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17491F-C09E-6B48-8BB3-7BD42F9DF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57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868BED-484D-1044-BBF5-8F9814CD9E20}" type="datetimeFigureOut">
              <a:rPr lang="en-US" smtClean="0">
                <a:solidFill>
                  <a:prstClr val="black">
                    <a:tint val="75000"/>
                  </a:prstClr>
                </a:solidFill>
              </a: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17491F-C09E-6B48-8BB3-7BD42F9DF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537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868BED-484D-1044-BBF5-8F9814CD9E20}" type="datetimeFigureOut">
              <a:rPr lang="en-US" smtClean="0">
                <a:solidFill>
                  <a:prstClr val="black">
                    <a:tint val="75000"/>
                  </a:prstClr>
                </a:solidFill>
              </a: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17491F-C09E-6B48-8BB3-7BD42F9DF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076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868BED-484D-1044-BBF5-8F9814CD9E20}" type="datetimeFigureOut">
              <a:rPr lang="en-US" smtClean="0">
                <a:solidFill>
                  <a:prstClr val="black">
                    <a:tint val="75000"/>
                  </a:prstClr>
                </a:solidFill>
              </a:rPr>
              <a:pPr/>
              <a:t>3/31/2017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17491F-C09E-6B48-8BB3-7BD42F9DF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992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868BED-484D-1044-BBF5-8F9814CD9E20}" type="datetimeFigureOut">
              <a:rPr lang="en-US" smtClean="0">
                <a:solidFill>
                  <a:prstClr val="black">
                    <a:tint val="75000"/>
                  </a:prstClr>
                </a:solidFill>
              </a:rPr>
              <a:pPr/>
              <a:t>3/31/2017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17491F-C09E-6B48-8BB3-7BD42F9DF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5329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868BED-484D-1044-BBF5-8F9814CD9E20}" type="datetimeFigureOut">
              <a:rPr lang="en-US" smtClean="0">
                <a:solidFill>
                  <a:prstClr val="black">
                    <a:tint val="75000"/>
                  </a:prstClr>
                </a:solidFill>
              </a:rPr>
              <a:pPr/>
              <a:t>3/31/2017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17491F-C09E-6B48-8BB3-7BD42F9DF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511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868BED-484D-1044-BBF5-8F9814CD9E20}" type="datetimeFigureOut">
              <a:rPr lang="en-US" smtClean="0">
                <a:solidFill>
                  <a:prstClr val="black">
                    <a:tint val="75000"/>
                  </a:prstClr>
                </a:solidFill>
              </a:rPr>
              <a:pPr/>
              <a:t>3/31/2017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17491F-C09E-6B48-8BB3-7BD42F9DF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20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23D873-05F9-447B-B470-0FC92142BD77}" type="datetimeFigureOut">
              <a:rPr lang="en-US" smtClean="0"/>
              <a:t>3/31/2017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237069-E038-479E-A311-80551D07245A}"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868BED-484D-1044-BBF5-8F9814CD9E20}" type="datetimeFigureOut">
              <a:rPr lang="en-US" smtClean="0">
                <a:solidFill>
                  <a:prstClr val="black">
                    <a:tint val="75000"/>
                  </a:prstClr>
                </a:solidFill>
              </a:rPr>
              <a:pPr/>
              <a:t>3/31/2017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17491F-C09E-6B48-8BB3-7BD42F9DF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926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868BED-484D-1044-BBF5-8F9814CD9E20}" type="datetimeFigureOut">
              <a:rPr lang="en-US" smtClean="0">
                <a:solidFill>
                  <a:prstClr val="black">
                    <a:tint val="75000"/>
                  </a:prstClr>
                </a:solidFill>
              </a:rPr>
              <a:pPr/>
              <a:t>3/31/2017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17491F-C09E-6B48-8BB3-7BD42F9DF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787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868BED-484D-1044-BBF5-8F9814CD9E20}" type="datetimeFigureOut">
              <a:rPr lang="en-US" smtClean="0">
                <a:solidFill>
                  <a:prstClr val="black">
                    <a:tint val="75000"/>
                  </a:prstClr>
                </a:solidFill>
              </a: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17491F-C09E-6B48-8BB3-7BD42F9DF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933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868BED-484D-1044-BBF5-8F9814CD9E20}" type="datetimeFigureOut">
              <a:rPr lang="en-US" smtClean="0">
                <a:solidFill>
                  <a:prstClr val="black">
                    <a:tint val="75000"/>
                  </a:prstClr>
                </a:solidFill>
              </a:rPr>
              <a:pPr/>
              <a:t>3/31/2017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17491F-C09E-6B48-8BB3-7BD42F9DF9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477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074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83761"/>
                </a:solidFill>
              </a:defRPr>
            </a:lvl1pPr>
            <a:lvl2pPr>
              <a:defRPr>
                <a:solidFill>
                  <a:srgbClr val="1061AE"/>
                </a:solidFill>
              </a:defRPr>
            </a:lvl2pPr>
            <a:lvl3pPr>
              <a:defRPr sz="2000" baseline="0">
                <a:solidFill>
                  <a:schemeClr val="tx1">
                    <a:lumMod val="65000"/>
                    <a:lumOff val="35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03A38C-775C-4641-8166-C07B4F34D070}" type="datetimeFigureOut">
              <a:rPr lang="en-US" smtClean="0">
                <a:solidFill>
                  <a:prstClr val="black"/>
                </a:solidFill>
              </a:rPr>
              <a:pPr/>
              <a:t>3/31/2017</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635335-B898-854A-B113-EFACAA0712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3320205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03A38C-775C-4641-8166-C07B4F34D070}" type="datetimeFigureOut">
              <a:rPr lang="en-US" smtClean="0">
                <a:solidFill>
                  <a:prstClr val="black"/>
                </a:solidFill>
              </a:rPr>
              <a:pPr/>
              <a:t>3/31/2017</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635335-B898-854A-B113-EFACAA0712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4592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03A38C-775C-4641-8166-C07B4F34D070}" type="datetimeFigureOut">
              <a:rPr lang="en-US" smtClean="0">
                <a:solidFill>
                  <a:prstClr val="black"/>
                </a:solidFill>
              </a:rPr>
              <a:pPr/>
              <a:t>3/31/2017</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9635335-B898-854A-B113-EFACAA0712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0675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903A38C-775C-4641-8166-C07B4F34D070}" type="datetimeFigureOut">
              <a:rPr lang="en-US" smtClean="0">
                <a:solidFill>
                  <a:prstClr val="black"/>
                </a:solidFill>
              </a:rPr>
              <a:pPr/>
              <a:t>3/31/2017</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9635335-B898-854A-B113-EFACAA0712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32012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903A38C-775C-4641-8166-C07B4F34D070}" type="datetimeFigureOut">
              <a:rPr lang="en-US" smtClean="0">
                <a:solidFill>
                  <a:prstClr val="black"/>
                </a:solidFill>
              </a:rPr>
              <a:pPr/>
              <a:t>3/31/2017</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9635335-B898-854A-B113-EFACAA0712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512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23D873-05F9-447B-B470-0FC92142BD77}" type="datetimeFigureOut">
              <a:rPr lang="en-US" smtClean="0"/>
              <a:t>3/31/2017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237069-E038-479E-A311-80551D07245A}"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903A38C-775C-4641-8166-C07B4F34D070}" type="datetimeFigureOut">
              <a:rPr lang="en-US" smtClean="0">
                <a:solidFill>
                  <a:prstClr val="black"/>
                </a:solidFill>
              </a:rPr>
              <a:pPr/>
              <a:t>3/31/2017</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9635335-B898-854A-B113-EFACAA0712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2607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03A38C-775C-4641-8166-C07B4F34D070}" type="datetimeFigureOut">
              <a:rPr lang="en-US" smtClean="0">
                <a:solidFill>
                  <a:prstClr val="black"/>
                </a:solidFill>
              </a:rPr>
              <a:pPr/>
              <a:t>3/31/2017</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9635335-B898-854A-B113-EFACAA0712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8161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03A38C-775C-4641-8166-C07B4F34D070}" type="datetimeFigureOut">
              <a:rPr lang="en-US" smtClean="0">
                <a:solidFill>
                  <a:prstClr val="black"/>
                </a:solidFill>
              </a:rPr>
              <a:pPr/>
              <a:t>3/31/2017</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9635335-B898-854A-B113-EFACAA0712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60088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03A38C-775C-4641-8166-C07B4F34D070}" type="datetimeFigureOut">
              <a:rPr lang="en-US" smtClean="0">
                <a:solidFill>
                  <a:prstClr val="black"/>
                </a:solidFill>
              </a:rPr>
              <a:pPr/>
              <a:t>3/31/2017</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635335-B898-854A-B113-EFACAA0712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26446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03A38C-775C-4641-8166-C07B4F34D070}" type="datetimeFigureOut">
              <a:rPr lang="en-US" smtClean="0">
                <a:solidFill>
                  <a:prstClr val="black"/>
                </a:solidFill>
              </a:rPr>
              <a:pPr/>
              <a:t>3/31/2017</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635335-B898-854A-B113-EFACAA0712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0930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941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23D873-05F9-447B-B470-0FC92142BD77}" type="datetimeFigureOut">
              <a:rPr lang="en-US" smtClean="0"/>
              <a:t>3/31/2017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237069-E038-479E-A311-80551D07245A}"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23D873-05F9-447B-B470-0FC92142BD77}" type="datetimeFigureOut">
              <a:rPr lang="en-US" smtClean="0"/>
              <a:t>3/31/2017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237069-E038-479E-A311-80551D07245A}"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23D873-05F9-447B-B470-0FC92142BD77}" type="datetimeFigureOut">
              <a:rPr lang="en-US" smtClean="0"/>
              <a:t>3/31/2017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237069-E038-479E-A311-80551D07245A}"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3D873-05F9-447B-B470-0FC92142BD77}" type="datetimeFigureOut">
              <a:rPr lang="en-US" smtClean="0"/>
              <a:t>3/31/2017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237069-E038-479E-A311-80551D07245A}"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23D873-05F9-447B-B470-0FC92142BD77}" type="datetimeFigureOut">
              <a:rPr lang="en-US" smtClean="0"/>
              <a:t>3/31/2017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237069-E038-479E-A311-80551D07245A}"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23D873-05F9-447B-B470-0FC92142BD77}" type="datetimeFigureOut">
              <a:rPr lang="en-US" smtClean="0"/>
              <a:t>3/31/2017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237069-E038-479E-A311-80551D07245A}"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23D873-05F9-447B-B470-0FC92142BD77}" type="datetimeFigureOut">
              <a:rPr lang="en-US" smtClean="0"/>
              <a:t>3/31/2017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37069-E038-479E-A311-80551D07245A}"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C868BED-484D-1044-BBF5-8F9814CD9E20}" type="datetimeFigureOut">
              <a:rPr lang="en-US" smtClean="0">
                <a:solidFill>
                  <a:prstClr val="black">
                    <a:tint val="75000"/>
                  </a:prstClr>
                </a:solidFill>
              </a:rPr>
              <a:pPr defTabSz="457200"/>
              <a:t>3/31/2017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917491F-C09E-6B48-8BB3-7BD42F9DF9F4}"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6666818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p:cNvSpPr/>
          <p:nvPr userDrawn="1"/>
        </p:nvSpPr>
        <p:spPr>
          <a:xfrm>
            <a:off x="228600" y="457200"/>
            <a:ext cx="8686800" cy="914400"/>
          </a:xfrm>
          <a:prstGeom prst="rect">
            <a:avLst/>
          </a:prstGeom>
          <a:noFill/>
          <a:ln w="12700" cmpd="sng">
            <a:solidFill>
              <a:srgbClr val="1837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457200" y="1447800"/>
            <a:ext cx="8229600" cy="4953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5" name="Rectangle 4"/>
          <p:cNvSpPr/>
          <p:nvPr userDrawn="1"/>
        </p:nvSpPr>
        <p:spPr>
          <a:xfrm>
            <a:off x="152400" y="381000"/>
            <a:ext cx="8839200" cy="1066800"/>
          </a:xfrm>
          <a:prstGeom prst="rect">
            <a:avLst/>
          </a:prstGeom>
          <a:noFill/>
          <a:ln w="12700" cmpd="sng">
            <a:solidFill>
              <a:srgbClr val="1837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1057038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iming>
    <p:tnLst>
      <p:par>
        <p:cTn id="1" dur="indefinite" restart="never" nodeType="tmRoot"/>
      </p:par>
    </p:tnLst>
  </p:timing>
  <p:txStyles>
    <p:titleStyle>
      <a:lvl1pPr algn="l" defTabSz="457200" rtl="0" eaLnBrk="1" latinLnBrk="0" hangingPunct="1">
        <a:spcBef>
          <a:spcPct val="0"/>
        </a:spcBef>
        <a:buNone/>
        <a:defRPr sz="4400" b="1" i="0" kern="1200">
          <a:solidFill>
            <a:srgbClr val="183761"/>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2800" b="0" kern="1200">
          <a:solidFill>
            <a:srgbClr val="183761"/>
          </a:solidFill>
          <a:latin typeface="Calibri"/>
          <a:ea typeface="+mn-ea"/>
          <a:cs typeface="Calibri"/>
        </a:defRPr>
      </a:lvl1pPr>
      <a:lvl2pPr marL="742950" indent="-285750" algn="l" defTabSz="457200" rtl="0" eaLnBrk="1" latinLnBrk="0" hangingPunct="1">
        <a:spcBef>
          <a:spcPct val="20000"/>
        </a:spcBef>
        <a:buFont typeface="Arial"/>
        <a:buChar char="–"/>
        <a:defRPr sz="2400" b="0" i="0" kern="1200">
          <a:solidFill>
            <a:srgbClr val="1061AE"/>
          </a:solidFill>
          <a:latin typeface="Calibri"/>
          <a:ea typeface="+mn-ea"/>
          <a:cs typeface="Calibri"/>
        </a:defRPr>
      </a:lvl2pPr>
      <a:lvl3pPr marL="1143000" indent="-228600" algn="l" defTabSz="457200" rtl="0" eaLnBrk="1" latinLnBrk="0" hangingPunct="1">
        <a:spcBef>
          <a:spcPct val="20000"/>
        </a:spcBef>
        <a:buFont typeface="Arial"/>
        <a:buChar char="•"/>
        <a:defRPr sz="2000" b="0" i="0" kern="1200" baseline="0">
          <a:solidFill>
            <a:schemeClr val="tx1">
              <a:lumMod val="50000"/>
              <a:lumOff val="50000"/>
            </a:schemeClr>
          </a:solidFill>
          <a:latin typeface="Calibri" panose="020F0502020204030204" pitchFamily="34" charset="0"/>
          <a:ea typeface="+mn-ea"/>
          <a:cs typeface="Calibri Light"/>
        </a:defRPr>
      </a:lvl3pPr>
      <a:lvl4pPr marL="1600200" indent="-228600" algn="l" defTabSz="457200" rtl="0" eaLnBrk="1" latinLnBrk="0" hangingPunct="1">
        <a:spcBef>
          <a:spcPct val="20000"/>
        </a:spcBef>
        <a:buFont typeface="Arial"/>
        <a:buChar char="–"/>
        <a:defRPr sz="1800" b="0" i="0" kern="1200">
          <a:solidFill>
            <a:srgbClr val="7F7F7F"/>
          </a:solidFill>
          <a:latin typeface="Calibri Light"/>
          <a:ea typeface="+mn-ea"/>
          <a:cs typeface="Calibri Light"/>
        </a:defRPr>
      </a:lvl4pPr>
      <a:lvl5pPr marL="2057400" indent="-228600" algn="l" defTabSz="457200" rtl="0" eaLnBrk="1" latinLnBrk="0" hangingPunct="1">
        <a:spcBef>
          <a:spcPct val="20000"/>
        </a:spcBef>
        <a:buFont typeface="Arial"/>
        <a:buChar char="»"/>
        <a:defRPr sz="1800" b="0" i="0" kern="1200">
          <a:solidFill>
            <a:srgbClr val="7F7F7F"/>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95400"/>
            <a:ext cx="9144000" cy="2286000"/>
          </a:xfrm>
        </p:spPr>
        <p:txBody>
          <a:bodyPr>
            <a:normAutofit fontScale="90000"/>
          </a:bodyPr>
          <a:lstStyle/>
          <a:p>
            <a:r>
              <a:rPr lang="en-US" sz="7100" dirty="0" smtClean="0"/>
              <a:t>The Nature of Americans</a:t>
            </a:r>
            <a:r>
              <a:rPr lang="en-US" sz="6600" dirty="0" smtClean="0"/>
              <a:t/>
            </a:r>
            <a:br>
              <a:rPr lang="en-US" sz="6600" dirty="0" smtClean="0"/>
            </a:br>
            <a:r>
              <a:rPr lang="en-US" sz="2900" dirty="0" smtClean="0"/>
              <a:t/>
            </a:r>
            <a:br>
              <a:rPr lang="en-US" sz="2900" dirty="0" smtClean="0"/>
            </a:br>
            <a:r>
              <a:rPr lang="en-US" sz="3300" dirty="0" smtClean="0"/>
              <a:t>A National Initiative to Understand and Connect Americans and Nature</a:t>
            </a:r>
            <a:r>
              <a:rPr lang="en-US" sz="4000" dirty="0" smtClean="0"/>
              <a:t/>
            </a:r>
            <a:br>
              <a:rPr lang="en-US" sz="4000" dirty="0" smtClean="0"/>
            </a:br>
            <a:r>
              <a:rPr lang="en-US" sz="5400" dirty="0" smtClean="0"/>
              <a:t/>
            </a:r>
            <a:br>
              <a:rPr lang="en-US" sz="5400" dirty="0" smtClean="0"/>
            </a:br>
            <a:r>
              <a:rPr lang="en-US" sz="2800" dirty="0">
                <a:solidFill>
                  <a:schemeClr val="tx1">
                    <a:lumMod val="85000"/>
                  </a:schemeClr>
                </a:solidFill>
              </a:rPr>
              <a:t>NatureofAmericans.org</a:t>
            </a:r>
          </a:p>
        </p:txBody>
      </p:sp>
      <p:sp>
        <p:nvSpPr>
          <p:cNvPr id="6" name="TextBox 5"/>
          <p:cNvSpPr txBox="1"/>
          <p:nvPr/>
        </p:nvSpPr>
        <p:spPr>
          <a:xfrm>
            <a:off x="457200" y="4399508"/>
            <a:ext cx="8229600" cy="2282741"/>
          </a:xfrm>
          <a:prstGeom prst="rect">
            <a:avLst/>
          </a:prstGeom>
          <a:noFill/>
        </p:spPr>
        <p:txBody>
          <a:bodyPr wrap="square" rtlCol="0">
            <a:spAutoFit/>
          </a:bodyPr>
          <a:lstStyle/>
          <a:p>
            <a:pPr algn="ctr">
              <a:lnSpc>
                <a:spcPct val="120000"/>
              </a:lnSpc>
            </a:pPr>
            <a:r>
              <a:rPr lang="en-US" sz="2000" dirty="0">
                <a:solidFill>
                  <a:schemeClr val="tx1">
                    <a:lumMod val="85000"/>
                  </a:schemeClr>
                </a:solidFill>
              </a:rPr>
              <a:t>Dr. Stephen R. Kellert</a:t>
            </a:r>
          </a:p>
          <a:p>
            <a:pPr algn="ctr">
              <a:lnSpc>
                <a:spcPct val="120000"/>
              </a:lnSpc>
            </a:pPr>
            <a:r>
              <a:rPr lang="en-US" sz="2000" i="1" dirty="0">
                <a:solidFill>
                  <a:schemeClr val="tx1">
                    <a:lumMod val="85000"/>
                  </a:schemeClr>
                </a:solidFill>
              </a:rPr>
              <a:t>Yale University</a:t>
            </a:r>
          </a:p>
          <a:p>
            <a:pPr algn="ctr">
              <a:lnSpc>
                <a:spcPct val="120000"/>
              </a:lnSpc>
            </a:pPr>
            <a:endParaRPr lang="en-US" sz="2000" dirty="0" smtClean="0">
              <a:solidFill>
                <a:schemeClr val="tx1">
                  <a:lumMod val="85000"/>
                </a:schemeClr>
              </a:solidFill>
            </a:endParaRPr>
          </a:p>
          <a:p>
            <a:pPr algn="ctr">
              <a:lnSpc>
                <a:spcPct val="120000"/>
              </a:lnSpc>
            </a:pPr>
            <a:r>
              <a:rPr lang="en-US" sz="2000" dirty="0" smtClean="0">
                <a:solidFill>
                  <a:schemeClr val="tx1">
                    <a:lumMod val="85000"/>
                  </a:schemeClr>
                </a:solidFill>
              </a:rPr>
              <a:t>David J. Case,  Dr. Daniel Escher, Dr. Daniel J. Witter,</a:t>
            </a:r>
          </a:p>
          <a:p>
            <a:pPr algn="ctr">
              <a:lnSpc>
                <a:spcPct val="120000"/>
              </a:lnSpc>
            </a:pPr>
            <a:r>
              <a:rPr lang="en-US" sz="2000" dirty="0" smtClean="0">
                <a:solidFill>
                  <a:schemeClr val="tx1">
                    <a:lumMod val="85000"/>
                  </a:schemeClr>
                </a:solidFill>
              </a:rPr>
              <a:t>Dr. Jessica Mikels-Carrasco, Phil T. Seng</a:t>
            </a:r>
          </a:p>
          <a:p>
            <a:pPr algn="ctr">
              <a:lnSpc>
                <a:spcPct val="120000"/>
              </a:lnSpc>
            </a:pPr>
            <a:r>
              <a:rPr lang="en-US" sz="2000" i="1" dirty="0" smtClean="0">
                <a:solidFill>
                  <a:schemeClr val="tx1">
                    <a:lumMod val="85000"/>
                  </a:schemeClr>
                </a:solidFill>
              </a:rPr>
              <a:t>DJ Case &amp; Associates</a:t>
            </a:r>
            <a:endParaRPr lang="en-US" sz="2000" i="1" dirty="0">
              <a:solidFill>
                <a:schemeClr val="tx1">
                  <a:lumMod val="85000"/>
                </a:schemeClr>
              </a:solidFill>
            </a:endParaRPr>
          </a:p>
        </p:txBody>
      </p:sp>
    </p:spTree>
    <p:extLst>
      <p:ext uri="{BB962C8B-B14F-4D97-AF65-F5344CB8AC3E}">
        <p14:creationId xmlns:p14="http://schemas.microsoft.com/office/powerpoint/2010/main" val="24992401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458"/>
            <a:ext cx="9144000" cy="919858"/>
          </a:xfrm>
        </p:spPr>
        <p:txBody>
          <a:bodyPr>
            <a:normAutofit/>
          </a:bodyPr>
          <a:lstStyle/>
          <a:p>
            <a:pPr algn="ctr"/>
            <a:r>
              <a:rPr lang="en-US" sz="2400" dirty="0" smtClean="0">
                <a:solidFill>
                  <a:srgbClr val="FFFFFF"/>
                </a:solidFill>
              </a:rPr>
              <a:t>Parents: In a typical week, how much time does your</a:t>
            </a:r>
            <a:br>
              <a:rPr lang="en-US" sz="2400" dirty="0" smtClean="0">
                <a:solidFill>
                  <a:srgbClr val="FFFFFF"/>
                </a:solidFill>
              </a:rPr>
            </a:br>
            <a:r>
              <a:rPr lang="en-US" sz="2400" u="sng" dirty="0" smtClean="0">
                <a:solidFill>
                  <a:srgbClr val="FFFFFF"/>
                </a:solidFill>
              </a:rPr>
              <a:t>child</a:t>
            </a:r>
            <a:r>
              <a:rPr lang="en-US" sz="2400" dirty="0" smtClean="0">
                <a:solidFill>
                  <a:srgbClr val="FFFFFF"/>
                </a:solidFill>
              </a:rPr>
              <a:t> spend on the following activities?</a:t>
            </a:r>
            <a:endParaRPr lang="en-US" sz="2400" dirty="0">
              <a:solidFill>
                <a:srgbClr val="FFFFFF"/>
              </a:solidFill>
            </a:endParaRPr>
          </a:p>
        </p:txBody>
      </p:sp>
      <p:pic>
        <p:nvPicPr>
          <p:cNvPr id="3" name="Picture 2" descr="timevars_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4192"/>
            <a:ext cx="9144000" cy="6007608"/>
          </a:xfrm>
          <a:prstGeom prst="rect">
            <a:avLst/>
          </a:prstGeom>
        </p:spPr>
      </p:pic>
    </p:spTree>
    <p:extLst>
      <p:ext uri="{BB962C8B-B14F-4D97-AF65-F5344CB8AC3E}">
        <p14:creationId xmlns:p14="http://schemas.microsoft.com/office/powerpoint/2010/main" val="486198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FFFFFF"/>
                </a:solidFill>
              </a:rPr>
              <a:t>Adults: On average, how satisfied are you with the amount of time you're able to get outdoors to experience nature?</a:t>
            </a:r>
            <a:endParaRPr lang="en-US" sz="2400" dirty="0">
              <a:solidFill>
                <a:srgbClr val="FFFFFF"/>
              </a:solidFill>
            </a:endParaRPr>
          </a:p>
        </p:txBody>
      </p:sp>
      <p:sp>
        <p:nvSpPr>
          <p:cNvPr id="4" name="Oval 3"/>
          <p:cNvSpPr/>
          <p:nvPr/>
        </p:nvSpPr>
        <p:spPr>
          <a:xfrm>
            <a:off x="533400" y="2819400"/>
            <a:ext cx="1981200" cy="1981200"/>
          </a:xfrm>
          <a:prstGeom prst="ellipse">
            <a:avLst/>
          </a:prstGeom>
          <a:solidFill>
            <a:srgbClr val="005CA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prstClr val="white"/>
                </a:solidFill>
                <a:latin typeface="Arial"/>
                <a:cs typeface="Arial"/>
              </a:rPr>
              <a:t>47%</a:t>
            </a:r>
            <a:endParaRPr lang="en-US" sz="3600" b="1" dirty="0">
              <a:solidFill>
                <a:prstClr val="white"/>
              </a:solidFill>
              <a:latin typeface="Arial"/>
              <a:cs typeface="Arial"/>
            </a:endParaRPr>
          </a:p>
        </p:txBody>
      </p:sp>
      <p:sp>
        <p:nvSpPr>
          <p:cNvPr id="7" name="Oval 6"/>
          <p:cNvSpPr/>
          <p:nvPr/>
        </p:nvSpPr>
        <p:spPr>
          <a:xfrm>
            <a:off x="3810000" y="3048000"/>
            <a:ext cx="1600200" cy="1524000"/>
          </a:xfrm>
          <a:prstGeom prst="ellipse">
            <a:avLst/>
          </a:prstGeom>
          <a:solidFill>
            <a:srgbClr val="005CA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prstClr val="white"/>
                </a:solidFill>
                <a:latin typeface="Arial"/>
                <a:cs typeface="Arial"/>
              </a:rPr>
              <a:t>20%</a:t>
            </a:r>
            <a:endParaRPr lang="en-US" sz="3600" b="1" dirty="0">
              <a:solidFill>
                <a:prstClr val="white"/>
              </a:solidFill>
              <a:latin typeface="Arial"/>
              <a:cs typeface="Arial"/>
            </a:endParaRPr>
          </a:p>
        </p:txBody>
      </p:sp>
      <p:sp>
        <p:nvSpPr>
          <p:cNvPr id="8" name="Oval 7"/>
          <p:cNvSpPr/>
          <p:nvPr/>
        </p:nvSpPr>
        <p:spPr>
          <a:xfrm>
            <a:off x="6705600" y="2895600"/>
            <a:ext cx="1752600" cy="1752600"/>
          </a:xfrm>
          <a:prstGeom prst="ellipse">
            <a:avLst/>
          </a:prstGeom>
          <a:solidFill>
            <a:srgbClr val="005CA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prstClr val="white"/>
                </a:solidFill>
                <a:latin typeface="Arial"/>
                <a:cs typeface="Arial"/>
              </a:rPr>
              <a:t>34%</a:t>
            </a:r>
            <a:endParaRPr lang="en-US" sz="3600" b="1" dirty="0">
              <a:solidFill>
                <a:prstClr val="white"/>
              </a:solidFill>
              <a:latin typeface="Arial"/>
              <a:cs typeface="Arial"/>
            </a:endParaRPr>
          </a:p>
        </p:txBody>
      </p:sp>
      <p:sp>
        <p:nvSpPr>
          <p:cNvPr id="2" name="TextBox 1"/>
          <p:cNvSpPr txBox="1"/>
          <p:nvPr/>
        </p:nvSpPr>
        <p:spPr>
          <a:xfrm>
            <a:off x="609600" y="1905000"/>
            <a:ext cx="1981200"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Satisfied</a:t>
            </a:r>
          </a:p>
        </p:txBody>
      </p:sp>
      <p:sp>
        <p:nvSpPr>
          <p:cNvPr id="9" name="TextBox 8"/>
          <p:cNvSpPr txBox="1"/>
          <p:nvPr/>
        </p:nvSpPr>
        <p:spPr>
          <a:xfrm>
            <a:off x="3657600" y="1905000"/>
            <a:ext cx="1981200" cy="646331"/>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Neutral</a:t>
            </a:r>
            <a:endParaRPr lang="en-US" sz="3600" dirty="0">
              <a:latin typeface="Arial" panose="020B0604020202020204" pitchFamily="34" charset="0"/>
              <a:cs typeface="Arial" panose="020B0604020202020204" pitchFamily="34" charset="0"/>
            </a:endParaRPr>
          </a:p>
        </p:txBody>
      </p:sp>
      <p:sp>
        <p:nvSpPr>
          <p:cNvPr id="10" name="TextBox 9"/>
          <p:cNvSpPr txBox="1"/>
          <p:nvPr/>
        </p:nvSpPr>
        <p:spPr>
          <a:xfrm>
            <a:off x="6172200" y="1905000"/>
            <a:ext cx="2819400" cy="646331"/>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Dissatisfied</a:t>
            </a:r>
            <a:endParaRPr lang="en-US" sz="3600" dirty="0">
              <a:latin typeface="Arial" panose="020B0604020202020204" pitchFamily="34" charset="0"/>
              <a:cs typeface="Arial" panose="020B0604020202020204" pitchFamily="34" charset="0"/>
            </a:endParaRPr>
          </a:p>
        </p:txBody>
      </p:sp>
      <p:sp>
        <p:nvSpPr>
          <p:cNvPr id="3" name="TextBox 2"/>
          <p:cNvSpPr txBox="1"/>
          <p:nvPr/>
        </p:nvSpPr>
        <p:spPr>
          <a:xfrm>
            <a:off x="1295400" y="5562600"/>
            <a:ext cx="7467600" cy="830997"/>
          </a:xfrm>
          <a:prstGeom prst="rect">
            <a:avLst/>
          </a:prstGeom>
          <a:noFill/>
        </p:spPr>
        <p:txBody>
          <a:bodyPr wrap="square" rtlCol="0">
            <a:spAutoFit/>
          </a:bodyPr>
          <a:lstStyle/>
          <a:p>
            <a:r>
              <a:rPr lang="en-US" sz="4800" dirty="0" smtClean="0">
                <a:latin typeface="Arial" panose="020B0604020202020204" pitchFamily="34" charset="0"/>
                <a:cs typeface="Arial" panose="020B0604020202020204" pitchFamily="34" charset="0"/>
              </a:rPr>
              <a:t>2 hours or less per week</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505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Physical places</a:t>
            </a:r>
            <a:endParaRPr lang="en-US" dirty="0"/>
          </a:p>
        </p:txBody>
      </p:sp>
      <p:sp>
        <p:nvSpPr>
          <p:cNvPr id="3" name="Content Placeholder 2"/>
          <p:cNvSpPr>
            <a:spLocks noGrp="1"/>
          </p:cNvSpPr>
          <p:nvPr>
            <p:ph idx="1"/>
          </p:nvPr>
        </p:nvSpPr>
        <p:spPr>
          <a:xfrm>
            <a:off x="457200" y="2133600"/>
            <a:ext cx="8229600" cy="3352800"/>
          </a:xfrm>
        </p:spPr>
        <p:txBody>
          <a:bodyPr>
            <a:normAutofit/>
          </a:bodyPr>
          <a:lstStyle/>
          <a:p>
            <a:pPr marL="0" indent="0">
              <a:buNone/>
            </a:pPr>
            <a:r>
              <a:rPr lang="en-US" dirty="0" smtClean="0"/>
              <a:t>You don’t get </a:t>
            </a:r>
            <a:r>
              <a:rPr lang="en-US" dirty="0"/>
              <a:t>much </a:t>
            </a:r>
            <a:r>
              <a:rPr lang="en-US" dirty="0" smtClean="0"/>
              <a:t>of [nature</a:t>
            </a:r>
            <a:r>
              <a:rPr lang="en-US" dirty="0"/>
              <a:t>] down here. Too many cars and </a:t>
            </a:r>
            <a:r>
              <a:rPr lang="en-US" dirty="0" smtClean="0"/>
              <a:t>pollution.</a:t>
            </a:r>
            <a:endParaRPr lang="en-US" dirty="0"/>
          </a:p>
          <a:p>
            <a:pPr marL="457200" lvl="1" indent="0" algn="r">
              <a:buNone/>
            </a:pPr>
            <a:endParaRPr lang="en-US" sz="2400" dirty="0" smtClean="0"/>
          </a:p>
          <a:p>
            <a:pPr marL="457200" lvl="1" indent="0" algn="r">
              <a:buNone/>
            </a:pPr>
            <a:r>
              <a:rPr lang="en-US" sz="2400" dirty="0" smtClean="0"/>
              <a:t>- </a:t>
            </a:r>
            <a:r>
              <a:rPr lang="en-US" sz="2400" dirty="0"/>
              <a:t>H</a:t>
            </a:r>
            <a:r>
              <a:rPr lang="en-US" sz="2400" dirty="0" smtClean="0"/>
              <a:t>ispanic woman</a:t>
            </a:r>
            <a:r>
              <a:rPr lang="en-US" sz="2400" dirty="0"/>
              <a:t>, late </a:t>
            </a:r>
            <a:r>
              <a:rPr lang="en-US" sz="2400" dirty="0" smtClean="0"/>
              <a:t>20s</a:t>
            </a:r>
            <a:r>
              <a:rPr lang="en-US" sz="2400" dirty="0"/>
              <a:t>, </a:t>
            </a:r>
            <a:r>
              <a:rPr lang="en-US" sz="2400" dirty="0" smtClean="0"/>
              <a:t>HS degree, middle income</a:t>
            </a:r>
            <a:endParaRPr lang="en-US" sz="2400" dirty="0"/>
          </a:p>
          <a:p>
            <a:endParaRPr lang="en-US" sz="2200" i="1" dirty="0" smtClean="0"/>
          </a:p>
          <a:p>
            <a:endParaRPr lang="en-US" dirty="0"/>
          </a:p>
        </p:txBody>
      </p:sp>
    </p:spTree>
    <p:extLst>
      <p:ext uri="{BB962C8B-B14F-4D97-AF65-F5344CB8AC3E}">
        <p14:creationId xmlns:p14="http://schemas.microsoft.com/office/powerpoint/2010/main" val="2964938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990600"/>
          </a:xfrm>
        </p:spPr>
        <p:txBody>
          <a:bodyPr>
            <a:normAutofit/>
          </a:bodyPr>
          <a:lstStyle/>
          <a:p>
            <a:pPr algn="ctr"/>
            <a:r>
              <a:rPr lang="en-US" sz="2400" dirty="0" smtClean="0">
                <a:solidFill>
                  <a:srgbClr val="FFFFFF"/>
                </a:solidFill>
              </a:rPr>
              <a:t>Adults: Would </a:t>
            </a:r>
            <a:r>
              <a:rPr lang="en-US" sz="2400" dirty="0">
                <a:solidFill>
                  <a:srgbClr val="FFFFFF"/>
                </a:solidFill>
              </a:rPr>
              <a:t>you say your pastimes, hobbies, and recreational interests </a:t>
            </a:r>
            <a:r>
              <a:rPr lang="en-US" sz="2400" dirty="0" smtClean="0">
                <a:solidFill>
                  <a:srgbClr val="FFFFFF"/>
                </a:solidFill>
              </a:rPr>
              <a:t>are more...?</a:t>
            </a:r>
            <a:endParaRPr lang="en-US" sz="2400" dirty="0">
              <a:solidFill>
                <a:srgbClr val="FFFFFF"/>
              </a:solidFill>
            </a:endParaRPr>
          </a:p>
        </p:txBody>
      </p:sp>
      <p:pic>
        <p:nvPicPr>
          <p:cNvPr id="4" name="Picture 3" descr="ad_ori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36066"/>
            <a:ext cx="7463976" cy="5545734"/>
          </a:xfrm>
          <a:prstGeom prst="rect">
            <a:avLst/>
          </a:prstGeom>
        </p:spPr>
      </p:pic>
    </p:spTree>
    <p:extLst>
      <p:ext uri="{BB962C8B-B14F-4D97-AF65-F5344CB8AC3E}">
        <p14:creationId xmlns:p14="http://schemas.microsoft.com/office/powerpoint/2010/main" val="1013081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y_with_snail_shell_bw.jpg"/>
          <p:cNvPicPr>
            <a:picLocks noChangeAspect="1"/>
          </p:cNvPicPr>
          <p:nvPr/>
        </p:nvPicPr>
        <p:blipFill rotWithShape="1">
          <a:blip r:embed="rId3" cstate="print">
            <a:extLst>
              <a:ext uri="{28A0092B-C50C-407E-A947-70E740481C1C}">
                <a14:useLocalDpi xmlns:a14="http://schemas.microsoft.com/office/drawing/2010/main" val="0"/>
              </a:ext>
            </a:extLst>
          </a:blip>
          <a:srcRect l="11119" b="-84"/>
          <a:stretch/>
        </p:blipFill>
        <p:spPr>
          <a:xfrm>
            <a:off x="0" y="-5790"/>
            <a:ext cx="9144000" cy="6863790"/>
          </a:xfrm>
          <a:prstGeom prst="rect">
            <a:avLst/>
          </a:prstGeom>
        </p:spPr>
      </p:pic>
      <p:sp>
        <p:nvSpPr>
          <p:cNvPr id="2" name="TextBox 1"/>
          <p:cNvSpPr txBox="1"/>
          <p:nvPr/>
        </p:nvSpPr>
        <p:spPr>
          <a:xfrm>
            <a:off x="685800" y="5124271"/>
            <a:ext cx="7924800" cy="1200329"/>
          </a:xfrm>
          <a:prstGeom prst="rect">
            <a:avLst/>
          </a:prstGeom>
          <a:noFill/>
        </p:spPr>
        <p:txBody>
          <a:bodyPr wrap="square" rtlCol="0">
            <a:spAutoFit/>
          </a:bodyPr>
          <a:lstStyle/>
          <a:p>
            <a:pPr algn="ctr"/>
            <a:r>
              <a:rPr lang="en-US" sz="7200" dirty="0" smtClean="0"/>
              <a:t>Interest in Nature</a:t>
            </a:r>
          </a:p>
        </p:txBody>
      </p:sp>
    </p:spTree>
    <p:extLst>
      <p:ext uri="{BB962C8B-B14F-4D97-AF65-F5344CB8AC3E}">
        <p14:creationId xmlns:p14="http://schemas.microsoft.com/office/powerpoint/2010/main" val="2359830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066800"/>
          </a:xfrm>
        </p:spPr>
        <p:txBody>
          <a:bodyPr>
            <a:noAutofit/>
          </a:bodyPr>
          <a:lstStyle/>
          <a:p>
            <a:pPr algn="ctr"/>
            <a:r>
              <a:rPr lang="en-US" sz="2400" dirty="0" smtClean="0">
                <a:solidFill>
                  <a:srgbClr val="FFFFFF"/>
                </a:solidFill>
              </a:rPr>
              <a:t>Adults:  How do your interests in nature compare with your other interests?</a:t>
            </a:r>
            <a:endParaRPr lang="en-US" sz="2400" dirty="0">
              <a:solidFill>
                <a:srgbClr val="FFFFFF"/>
              </a:solidFill>
            </a:endParaRPr>
          </a:p>
        </p:txBody>
      </p:sp>
      <p:pic>
        <p:nvPicPr>
          <p:cNvPr id="3" name="Picture 2" descr="ad_intere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23771"/>
            <a:ext cx="8744594" cy="4777030"/>
          </a:xfrm>
          <a:prstGeom prst="rect">
            <a:avLst/>
          </a:prstGeom>
        </p:spPr>
      </p:pic>
    </p:spTree>
    <p:extLst>
      <p:ext uri="{BB962C8B-B14F-4D97-AF65-F5344CB8AC3E}">
        <p14:creationId xmlns:p14="http://schemas.microsoft.com/office/powerpoint/2010/main" val="2593322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28600"/>
            <a:ext cx="9144000" cy="838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FFFFFF"/>
                </a:solidFill>
              </a:rPr>
              <a:t>Children: Do you agree or disagree with the following statements?</a:t>
            </a:r>
            <a:endParaRPr lang="en-US" sz="2400" dirty="0">
              <a:solidFill>
                <a:srgbClr val="FFFFFF"/>
              </a:solidFill>
            </a:endParaRPr>
          </a:p>
        </p:txBody>
      </p:sp>
      <p:pic>
        <p:nvPicPr>
          <p:cNvPr id="3" name="Picture 2" descr="kid_stateme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19200"/>
            <a:ext cx="6019800" cy="5201107"/>
          </a:xfrm>
          <a:prstGeom prst="rect">
            <a:avLst/>
          </a:prstGeom>
        </p:spPr>
      </p:pic>
    </p:spTree>
    <p:extLst>
      <p:ext uri="{BB962C8B-B14F-4D97-AF65-F5344CB8AC3E}">
        <p14:creationId xmlns:p14="http://schemas.microsoft.com/office/powerpoint/2010/main" val="4193335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577" y="0"/>
            <a:ext cx="9144000" cy="838200"/>
          </a:xfrm>
        </p:spPr>
        <p:txBody>
          <a:bodyPr>
            <a:normAutofit/>
          </a:bodyPr>
          <a:lstStyle/>
          <a:p>
            <a:pPr algn="ctr"/>
            <a:r>
              <a:rPr lang="en-US" sz="2400" dirty="0" smtClean="0">
                <a:solidFill>
                  <a:srgbClr val="FFFFFF"/>
                </a:solidFill>
              </a:rPr>
              <a:t>Children: Do you have more fun playing indoors, outdoors, or both?</a:t>
            </a:r>
            <a:endParaRPr lang="en-US" sz="2400" dirty="0">
              <a:solidFill>
                <a:srgbClr val="FFFFFF"/>
              </a:solidFill>
            </a:endParaRPr>
          </a:p>
        </p:txBody>
      </p:sp>
      <p:pic>
        <p:nvPicPr>
          <p:cNvPr id="3" name="Picture 2" descr="play_p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8382000" cy="5406390"/>
          </a:xfrm>
          <a:prstGeom prst="rect">
            <a:avLst/>
          </a:prstGeom>
        </p:spPr>
      </p:pic>
    </p:spTree>
    <p:extLst>
      <p:ext uri="{BB962C8B-B14F-4D97-AF65-F5344CB8AC3E}">
        <p14:creationId xmlns:p14="http://schemas.microsoft.com/office/powerpoint/2010/main" val="3551637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_heal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609600"/>
            <a:ext cx="8503478" cy="5867400"/>
          </a:xfrm>
          <a:prstGeom prst="rect">
            <a:avLst/>
          </a:prstGeom>
        </p:spPr>
      </p:pic>
      <p:sp>
        <p:nvSpPr>
          <p:cNvPr id="4" name="Title 1"/>
          <p:cNvSpPr txBox="1">
            <a:spLocks/>
          </p:cNvSpPr>
          <p:nvPr/>
        </p:nvSpPr>
        <p:spPr>
          <a:xfrm>
            <a:off x="304800" y="533400"/>
            <a:ext cx="4724400" cy="1752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FFFFFF"/>
                </a:solidFill>
              </a:rPr>
              <a:t>Adults: How important is </a:t>
            </a:r>
          </a:p>
          <a:p>
            <a:r>
              <a:rPr lang="en-US" sz="2400" dirty="0" smtClean="0">
                <a:solidFill>
                  <a:srgbClr val="FFFFFF"/>
                </a:solidFill>
              </a:rPr>
              <a:t>getting into nature for your </a:t>
            </a:r>
          </a:p>
          <a:p>
            <a:r>
              <a:rPr lang="en-US" sz="2400" dirty="0" smtClean="0">
                <a:solidFill>
                  <a:srgbClr val="FFFFFF"/>
                </a:solidFill>
              </a:rPr>
              <a:t>physical health?</a:t>
            </a:r>
            <a:endParaRPr lang="en-US" sz="2400" dirty="0">
              <a:solidFill>
                <a:srgbClr val="FFFFFF"/>
              </a:solidFill>
            </a:endParaRPr>
          </a:p>
        </p:txBody>
      </p:sp>
    </p:spTree>
    <p:extLst>
      <p:ext uri="{BB962C8B-B14F-4D97-AF65-F5344CB8AC3E}">
        <p14:creationId xmlns:p14="http://schemas.microsoft.com/office/powerpoint/2010/main" val="21842889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_emo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762000"/>
            <a:ext cx="8509000" cy="5671820"/>
          </a:xfrm>
          <a:prstGeom prst="rect">
            <a:avLst/>
          </a:prstGeom>
        </p:spPr>
      </p:pic>
      <p:sp>
        <p:nvSpPr>
          <p:cNvPr id="4" name="Title 1"/>
          <p:cNvSpPr txBox="1">
            <a:spLocks/>
          </p:cNvSpPr>
          <p:nvPr/>
        </p:nvSpPr>
        <p:spPr>
          <a:xfrm>
            <a:off x="304800" y="533400"/>
            <a:ext cx="4724400" cy="1752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FFFFFF"/>
                </a:solidFill>
              </a:rPr>
              <a:t>Adults: How important is </a:t>
            </a:r>
          </a:p>
          <a:p>
            <a:r>
              <a:rPr lang="en-US" sz="2400" dirty="0" smtClean="0">
                <a:solidFill>
                  <a:srgbClr val="FFFFFF"/>
                </a:solidFill>
              </a:rPr>
              <a:t>getting into nature for your emotional outlook?</a:t>
            </a:r>
            <a:endParaRPr lang="en-US" sz="2400" dirty="0">
              <a:solidFill>
                <a:srgbClr val="FFFFFF"/>
              </a:solidFill>
            </a:endParaRPr>
          </a:p>
        </p:txBody>
      </p:sp>
    </p:spTree>
    <p:extLst>
      <p:ext uri="{BB962C8B-B14F-4D97-AF65-F5344CB8AC3E}">
        <p14:creationId xmlns:p14="http://schemas.microsoft.com/office/powerpoint/2010/main" val="3300704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eve_kellert_and_dave_B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1300"/>
            <a:ext cx="9144000" cy="6359811"/>
          </a:xfrm>
          <a:prstGeom prst="rect">
            <a:avLst/>
          </a:prstGeom>
        </p:spPr>
      </p:pic>
    </p:spTree>
    <p:extLst>
      <p:ext uri="{BB962C8B-B14F-4D97-AF65-F5344CB8AC3E}">
        <p14:creationId xmlns:p14="http://schemas.microsoft.com/office/powerpoint/2010/main" val="3897398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228600"/>
            <a:ext cx="8915400" cy="838200"/>
          </a:xfrm>
        </p:spPr>
        <p:txBody>
          <a:bodyPr>
            <a:normAutofit/>
          </a:bodyPr>
          <a:lstStyle/>
          <a:p>
            <a:pPr algn="ctr"/>
            <a:r>
              <a:rPr lang="en-US" sz="2400" dirty="0"/>
              <a:t>Children: How much do you think playing in the outdoors and nature has helped you with each of these parts </a:t>
            </a:r>
            <a:r>
              <a:rPr lang="en-US" sz="2400" dirty="0" smtClean="0"/>
              <a:t>of growing </a:t>
            </a:r>
            <a:r>
              <a:rPr lang="en-US" sz="2400" dirty="0"/>
              <a:t>up?</a:t>
            </a:r>
          </a:p>
        </p:txBody>
      </p:sp>
      <p:pic>
        <p:nvPicPr>
          <p:cNvPr id="5" name="Picture 4" descr="benefitshort_kids_like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719072"/>
            <a:ext cx="6858000" cy="4910328"/>
          </a:xfrm>
          <a:prstGeom prst="rect">
            <a:avLst/>
          </a:prstGeom>
        </p:spPr>
      </p:pic>
    </p:spTree>
    <p:extLst>
      <p:ext uri="{BB962C8B-B14F-4D97-AF65-F5344CB8AC3E}">
        <p14:creationId xmlns:p14="http://schemas.microsoft.com/office/powerpoint/2010/main" val="5034684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_natlear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18" y="381000"/>
            <a:ext cx="8618482" cy="6248400"/>
          </a:xfrm>
          <a:prstGeom prst="rect">
            <a:avLst/>
          </a:prstGeom>
        </p:spPr>
      </p:pic>
      <p:sp>
        <p:nvSpPr>
          <p:cNvPr id="4" name="Title 1"/>
          <p:cNvSpPr txBox="1">
            <a:spLocks/>
          </p:cNvSpPr>
          <p:nvPr/>
        </p:nvSpPr>
        <p:spPr>
          <a:xfrm>
            <a:off x="228600" y="381000"/>
            <a:ext cx="67056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FFFFFF"/>
                </a:solidFill>
              </a:rPr>
              <a:t>Adults: An understanding of how nature works is as important to a child’s education as learning reading, writing, and math.</a:t>
            </a:r>
            <a:endParaRPr lang="en-US" sz="2400" dirty="0">
              <a:solidFill>
                <a:srgbClr val="FFFFFF"/>
              </a:solidFill>
            </a:endParaRPr>
          </a:p>
        </p:txBody>
      </p:sp>
    </p:spTree>
    <p:extLst>
      <p:ext uri="{BB962C8B-B14F-4D97-AF65-F5344CB8AC3E}">
        <p14:creationId xmlns:p14="http://schemas.microsoft.com/office/powerpoint/2010/main" val="2074125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_fund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14400"/>
            <a:ext cx="8460105" cy="4966081"/>
          </a:xfrm>
          <a:prstGeom prst="rect">
            <a:avLst/>
          </a:prstGeom>
        </p:spPr>
      </p:pic>
      <p:sp>
        <p:nvSpPr>
          <p:cNvPr id="5" name="Title 1"/>
          <p:cNvSpPr txBox="1">
            <a:spLocks/>
          </p:cNvSpPr>
          <p:nvPr/>
        </p:nvSpPr>
        <p:spPr>
          <a:xfrm>
            <a:off x="3124200" y="533400"/>
            <a:ext cx="5181600"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t>Adults: Are programs for Americans</a:t>
            </a:r>
          </a:p>
          <a:p>
            <a:pPr algn="r"/>
            <a:r>
              <a:rPr lang="en-US" sz="2400" dirty="0" smtClean="0"/>
              <a:t>to enjoy nature and wildlife…? </a:t>
            </a:r>
            <a:endParaRPr lang="en-US" sz="2400" dirty="0"/>
          </a:p>
        </p:txBody>
      </p:sp>
    </p:spTree>
    <p:extLst>
      <p:ext uri="{BB962C8B-B14F-4D97-AF65-F5344CB8AC3E}">
        <p14:creationId xmlns:p14="http://schemas.microsoft.com/office/powerpoint/2010/main" val="7337573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21288546_Large.jpg"/>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183" r="5961"/>
          <a:stretch/>
        </p:blipFill>
        <p:spPr>
          <a:xfrm>
            <a:off x="0" y="0"/>
            <a:ext cx="9144000" cy="6858000"/>
          </a:xfrm>
          <a:prstGeom prst="rect">
            <a:avLst/>
          </a:prstGeom>
        </p:spPr>
      </p:pic>
      <p:sp>
        <p:nvSpPr>
          <p:cNvPr id="4" name="TextBox 3"/>
          <p:cNvSpPr txBox="1"/>
          <p:nvPr/>
        </p:nvSpPr>
        <p:spPr>
          <a:xfrm>
            <a:off x="685800" y="5124271"/>
            <a:ext cx="7924800" cy="1200329"/>
          </a:xfrm>
          <a:prstGeom prst="rect">
            <a:avLst/>
          </a:prstGeom>
          <a:noFill/>
        </p:spPr>
        <p:txBody>
          <a:bodyPr wrap="square" rtlCol="0">
            <a:spAutoFit/>
          </a:bodyPr>
          <a:lstStyle/>
          <a:p>
            <a:pPr algn="ctr"/>
            <a:r>
              <a:rPr lang="en-US" sz="7200" dirty="0" smtClean="0">
                <a:ln w="3175">
                  <a:solidFill>
                    <a:srgbClr val="C0C0C0"/>
                  </a:solidFill>
                </a:ln>
              </a:rPr>
              <a:t>Recommendations</a:t>
            </a:r>
          </a:p>
        </p:txBody>
      </p:sp>
    </p:spTree>
    <p:extLst>
      <p:ext uri="{BB962C8B-B14F-4D97-AF65-F5344CB8AC3E}">
        <p14:creationId xmlns:p14="http://schemas.microsoft.com/office/powerpoint/2010/main" val="4988675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133600"/>
            <a:ext cx="6477000" cy="1569660"/>
          </a:xfrm>
          <a:prstGeom prst="rect">
            <a:avLst/>
          </a:prstGeom>
          <a:noFill/>
        </p:spPr>
        <p:txBody>
          <a:bodyPr wrap="square" rtlCol="0">
            <a:spAutoFit/>
          </a:bodyPr>
          <a:lstStyle/>
          <a:p>
            <a:r>
              <a:rPr lang="en-US" sz="4800" b="1" dirty="0" smtClean="0"/>
              <a:t>1.  Redefine connecting with nature</a:t>
            </a:r>
            <a:endParaRPr lang="en-US" sz="4800" b="1" dirty="0"/>
          </a:p>
        </p:txBody>
      </p:sp>
    </p:spTree>
    <p:extLst>
      <p:ext uri="{BB962C8B-B14F-4D97-AF65-F5344CB8AC3E}">
        <p14:creationId xmlns:p14="http://schemas.microsoft.com/office/powerpoint/2010/main" val="9979510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ne_hunter_b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0"/>
            <a:ext cx="9144000" cy="6822939"/>
          </a:xfrm>
          <a:prstGeom prst="rect">
            <a:avLst/>
          </a:prstGeom>
        </p:spPr>
      </p:pic>
    </p:spTree>
    <p:extLst>
      <p:ext uri="{BB962C8B-B14F-4D97-AF65-F5344CB8AC3E}">
        <p14:creationId xmlns:p14="http://schemas.microsoft.com/office/powerpoint/2010/main" val="1586604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ne_angler_b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96718"/>
          </a:xfrm>
          <a:prstGeom prst="rect">
            <a:avLst/>
          </a:prstGeom>
        </p:spPr>
      </p:pic>
    </p:spTree>
    <p:extLst>
      <p:ext uri="{BB962C8B-B14F-4D97-AF65-F5344CB8AC3E}">
        <p14:creationId xmlns:p14="http://schemas.microsoft.com/office/powerpoint/2010/main" val="1783976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on_overlooking_grand_canyon_b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0"/>
            <a:ext cx="10305900" cy="6872466"/>
          </a:xfrm>
          <a:prstGeom prst="rect">
            <a:avLst/>
          </a:prstGeom>
        </p:spPr>
      </p:pic>
    </p:spTree>
    <p:extLst>
      <p:ext uri="{BB962C8B-B14F-4D97-AF65-F5344CB8AC3E}">
        <p14:creationId xmlns:p14="http://schemas.microsoft.com/office/powerpoint/2010/main" val="19261386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smtClean="0">
                <a:solidFill>
                  <a:srgbClr val="FFFFFF"/>
                </a:solidFill>
              </a:rPr>
              <a:t>Adults: What do you think of when you hear the word “nature”?</a:t>
            </a:r>
            <a:endParaRPr lang="en-US" sz="2600" dirty="0">
              <a:solidFill>
                <a:srgbClr val="FFFFFF"/>
              </a:solidFill>
            </a:endParaRPr>
          </a:p>
        </p:txBody>
      </p:sp>
      <p:sp>
        <p:nvSpPr>
          <p:cNvPr id="3" name="Content Placeholder 2"/>
          <p:cNvSpPr>
            <a:spLocks noGrp="1"/>
          </p:cNvSpPr>
          <p:nvPr>
            <p:ph idx="1"/>
          </p:nvPr>
        </p:nvSpPr>
        <p:spPr>
          <a:xfrm>
            <a:off x="457200" y="2057400"/>
            <a:ext cx="8229600" cy="3962400"/>
          </a:xfrm>
        </p:spPr>
        <p:txBody>
          <a:bodyPr>
            <a:normAutofit/>
          </a:bodyPr>
          <a:lstStyle/>
          <a:p>
            <a:pPr marL="57150" indent="0">
              <a:buNone/>
            </a:pPr>
            <a:r>
              <a:rPr lang="en-US" dirty="0">
                <a:solidFill>
                  <a:srgbClr val="FFFFFF"/>
                </a:solidFill>
              </a:rPr>
              <a:t>The Grand Canyon. Nature at its best when I went…. It’s beautiful. </a:t>
            </a:r>
            <a:r>
              <a:rPr lang="en-US" dirty="0" smtClean="0">
                <a:solidFill>
                  <a:srgbClr val="FFFFFF"/>
                </a:solidFill>
              </a:rPr>
              <a:t>I’d </a:t>
            </a:r>
            <a:r>
              <a:rPr lang="en-US" dirty="0">
                <a:solidFill>
                  <a:srgbClr val="FFFFFF"/>
                </a:solidFill>
              </a:rPr>
              <a:t>never seen it before, like nature out there by itself</a:t>
            </a:r>
            <a:r>
              <a:rPr lang="en-US" dirty="0" smtClean="0">
                <a:solidFill>
                  <a:srgbClr val="FFFFFF"/>
                </a:solidFill>
              </a:rPr>
              <a:t>.</a:t>
            </a:r>
          </a:p>
          <a:p>
            <a:pPr marL="57150" indent="0">
              <a:buNone/>
            </a:pPr>
            <a:endParaRPr lang="en-US" sz="2800" dirty="0">
              <a:solidFill>
                <a:srgbClr val="FFFFFF"/>
              </a:solidFill>
            </a:endParaRPr>
          </a:p>
          <a:p>
            <a:pPr lvl="1" algn="r"/>
            <a:r>
              <a:rPr lang="en-US" sz="2400" dirty="0" smtClean="0">
                <a:solidFill>
                  <a:srgbClr val="FFFFFF"/>
                </a:solidFill>
              </a:rPr>
              <a:t>White woman, late 50s, HS degree, middle income</a:t>
            </a:r>
            <a:endParaRPr lang="en-US" sz="2400" dirty="0">
              <a:solidFill>
                <a:srgbClr val="FFFFFF"/>
              </a:solidFill>
            </a:endParaRPr>
          </a:p>
        </p:txBody>
      </p:sp>
    </p:spTree>
    <p:extLst>
      <p:ext uri="{BB962C8B-B14F-4D97-AF65-F5344CB8AC3E}">
        <p14:creationId xmlns:p14="http://schemas.microsoft.com/office/powerpoint/2010/main" val="30306900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danielescher\Downloads\children-while-they-play.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2000" y="-25400"/>
            <a:ext cx="10363200" cy="690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9339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85800" y="533400"/>
            <a:ext cx="7772400" cy="5638800"/>
          </a:xfrm>
          <a:prstGeom prst="rect">
            <a:avLst/>
          </a:prstGeom>
        </p:spPr>
        <p:txBody>
          <a:bodyP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70000"/>
              </a:lnSpc>
            </a:pPr>
            <a:r>
              <a:rPr lang="en-US" sz="5400" dirty="0"/>
              <a:t>Texas Parks </a:t>
            </a:r>
            <a:r>
              <a:rPr lang="en-US" sz="5400" dirty="0" smtClean="0"/>
              <a:t>and Wildlife Department</a:t>
            </a:r>
            <a:endParaRPr lang="en-US" sz="5400" dirty="0"/>
          </a:p>
          <a:p>
            <a:pPr>
              <a:lnSpc>
                <a:spcPct val="170000"/>
              </a:lnSpc>
            </a:pPr>
            <a:r>
              <a:rPr lang="en-US" sz="5400" dirty="0" smtClean="0"/>
              <a:t>Fish and Wildlife Foundation of Florida</a:t>
            </a:r>
          </a:p>
          <a:p>
            <a:pPr>
              <a:lnSpc>
                <a:spcPct val="170000"/>
              </a:lnSpc>
            </a:pPr>
            <a:r>
              <a:rPr lang="en-US" sz="5400" dirty="0" smtClean="0"/>
              <a:t>Florida Fish and Wildlife Conservation Commission</a:t>
            </a:r>
          </a:p>
          <a:p>
            <a:pPr>
              <a:lnSpc>
                <a:spcPct val="170000"/>
              </a:lnSpc>
            </a:pPr>
            <a:r>
              <a:rPr lang="en-US" sz="5400" dirty="0" smtClean="0"/>
              <a:t>U.S. Fish and Wildlife Service</a:t>
            </a:r>
          </a:p>
          <a:p>
            <a:pPr>
              <a:lnSpc>
                <a:spcPct val="170000"/>
              </a:lnSpc>
            </a:pPr>
            <a:r>
              <a:rPr lang="en-US" sz="5400" dirty="0"/>
              <a:t>Disney Conservation Fund</a:t>
            </a:r>
          </a:p>
          <a:p>
            <a:pPr>
              <a:lnSpc>
                <a:spcPct val="170000"/>
              </a:lnSpc>
            </a:pPr>
            <a:r>
              <a:rPr lang="en-US" sz="5400" dirty="0" smtClean="0"/>
              <a:t>Wildlife </a:t>
            </a:r>
            <a:r>
              <a:rPr lang="en-US" sz="5400" dirty="0"/>
              <a:t>Management </a:t>
            </a:r>
            <a:r>
              <a:rPr lang="en-US" sz="5400" dirty="0" smtClean="0"/>
              <a:t>Institute</a:t>
            </a:r>
          </a:p>
          <a:p>
            <a:pPr>
              <a:lnSpc>
                <a:spcPct val="170000"/>
              </a:lnSpc>
            </a:pPr>
            <a:r>
              <a:rPr lang="en-US" sz="5400" dirty="0"/>
              <a:t>Morrison Family </a:t>
            </a:r>
            <a:r>
              <a:rPr lang="en-US" sz="5400" dirty="0" smtClean="0"/>
              <a:t>Foundation</a:t>
            </a:r>
          </a:p>
          <a:p>
            <a:pPr>
              <a:lnSpc>
                <a:spcPct val="170000"/>
              </a:lnSpc>
            </a:pPr>
            <a:r>
              <a:rPr lang="en-US" sz="5400" dirty="0" smtClean="0"/>
              <a:t>Yale School of Forestry &amp; Environmental Studies</a:t>
            </a:r>
          </a:p>
          <a:p>
            <a:pPr>
              <a:lnSpc>
                <a:spcPct val="170000"/>
              </a:lnSpc>
            </a:pPr>
            <a:r>
              <a:rPr lang="en-US" sz="5400" dirty="0"/>
              <a:t>DJ Case </a:t>
            </a:r>
            <a:r>
              <a:rPr lang="en-US" sz="5400" dirty="0" smtClean="0"/>
              <a:t>&amp; Associates</a:t>
            </a:r>
            <a:endParaRPr lang="en-US" sz="5400" dirty="0"/>
          </a:p>
          <a:p>
            <a:pPr>
              <a:lnSpc>
                <a:spcPct val="170000"/>
              </a:lnSpc>
            </a:pPr>
            <a:endParaRPr lang="en-US" sz="5400" dirty="0"/>
          </a:p>
        </p:txBody>
      </p:sp>
    </p:spTree>
    <p:extLst>
      <p:ext uri="{BB962C8B-B14F-4D97-AF65-F5344CB8AC3E}">
        <p14:creationId xmlns:p14="http://schemas.microsoft.com/office/powerpoint/2010/main" val="27083021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2140803"/>
            <a:ext cx="5943600" cy="830997"/>
          </a:xfrm>
          <a:prstGeom prst="rect">
            <a:avLst/>
          </a:prstGeom>
          <a:noFill/>
        </p:spPr>
        <p:txBody>
          <a:bodyPr wrap="square" rtlCol="0">
            <a:spAutoFit/>
          </a:bodyPr>
          <a:lstStyle/>
          <a:p>
            <a:r>
              <a:rPr lang="en-US" sz="4800" b="1" dirty="0" smtClean="0"/>
              <a:t>2.  Be social</a:t>
            </a:r>
            <a:endParaRPr lang="en-US" sz="4800" b="1" dirty="0"/>
          </a:p>
        </p:txBody>
      </p:sp>
    </p:spTree>
    <p:extLst>
      <p:ext uri="{BB962C8B-B14F-4D97-AF65-F5344CB8AC3E}">
        <p14:creationId xmlns:p14="http://schemas.microsoft.com/office/powerpoint/2010/main" val="4214486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frican-american_boy_and_white_girl_playing_with_sticks_bw.jpg"/>
          <p:cNvPicPr>
            <a:picLocks noChangeAspect="1"/>
          </p:cNvPicPr>
          <p:nvPr/>
        </p:nvPicPr>
        <p:blipFill rotWithShape="1">
          <a:blip r:embed="rId3" cstate="print">
            <a:extLst>
              <a:ext uri="{28A0092B-C50C-407E-A947-70E740481C1C}">
                <a14:useLocalDpi xmlns:a14="http://schemas.microsoft.com/office/drawing/2010/main" val="0"/>
              </a:ext>
            </a:extLst>
          </a:blip>
          <a:srcRect l="4363" r="7047"/>
          <a:stretch/>
        </p:blipFill>
        <p:spPr>
          <a:xfrm>
            <a:off x="0" y="-1"/>
            <a:ext cx="9144000" cy="6881091"/>
          </a:xfrm>
          <a:prstGeom prst="rect">
            <a:avLst/>
          </a:prstGeom>
        </p:spPr>
      </p:pic>
      <p:sp>
        <p:nvSpPr>
          <p:cNvPr id="6" name="TextBox 5"/>
          <p:cNvSpPr txBox="1"/>
          <p:nvPr/>
        </p:nvSpPr>
        <p:spPr>
          <a:xfrm>
            <a:off x="685800" y="-228600"/>
            <a:ext cx="8001000" cy="7663636"/>
          </a:xfrm>
          <a:prstGeom prst="rect">
            <a:avLst/>
          </a:prstGeom>
          <a:noFill/>
        </p:spPr>
        <p:txBody>
          <a:bodyPr wrap="square" rtlCol="0">
            <a:spAutoFit/>
          </a:bodyPr>
          <a:lstStyle/>
          <a:p>
            <a:endParaRPr lang="en-US" sz="6600" b="1" dirty="0" smtClean="0">
              <a:solidFill>
                <a:prstClr val="white"/>
              </a:solidFill>
              <a:latin typeface="Calisto MT"/>
            </a:endParaRPr>
          </a:p>
          <a:p>
            <a:r>
              <a:rPr lang="en-US" sz="6600" b="1" dirty="0" smtClean="0">
                <a:solidFill>
                  <a:prstClr val="white"/>
                </a:solidFill>
                <a:latin typeface="Calisto MT"/>
              </a:rPr>
              <a:t>“I don’t </a:t>
            </a:r>
            <a:r>
              <a:rPr lang="en-US" sz="6600" b="1" dirty="0">
                <a:solidFill>
                  <a:prstClr val="white"/>
                </a:solidFill>
                <a:latin typeface="Calisto MT"/>
              </a:rPr>
              <a:t>like being in nature </a:t>
            </a:r>
            <a:r>
              <a:rPr lang="en-US" sz="6600" b="1" dirty="0" smtClean="0">
                <a:solidFill>
                  <a:prstClr val="white"/>
                </a:solidFill>
                <a:latin typeface="Calisto MT"/>
              </a:rPr>
              <a:t>by myself.”</a:t>
            </a:r>
          </a:p>
          <a:p>
            <a:endParaRPr lang="en-US" sz="6600" b="1" dirty="0" smtClean="0">
              <a:solidFill>
                <a:prstClr val="white"/>
              </a:solidFill>
              <a:latin typeface="Calisto MT"/>
            </a:endParaRPr>
          </a:p>
          <a:p>
            <a:r>
              <a:rPr lang="en-US" sz="9600" b="1" dirty="0">
                <a:solidFill>
                  <a:prstClr val="white"/>
                </a:solidFill>
              </a:rPr>
              <a:t>51</a:t>
            </a:r>
            <a:r>
              <a:rPr lang="en-US" sz="9600" b="1" dirty="0" smtClean="0">
                <a:solidFill>
                  <a:prstClr val="white"/>
                </a:solidFill>
              </a:rPr>
              <a:t>% </a:t>
            </a:r>
            <a:r>
              <a:rPr lang="en-US" sz="6600" b="1" dirty="0" smtClean="0">
                <a:solidFill>
                  <a:prstClr val="white"/>
                </a:solidFill>
              </a:rPr>
              <a:t>agreed or were neutral</a:t>
            </a:r>
            <a:endParaRPr lang="en-US" sz="6600" b="1" dirty="0">
              <a:solidFill>
                <a:prstClr val="white"/>
              </a:solidFill>
            </a:endParaRPr>
          </a:p>
          <a:p>
            <a:endParaRPr lang="en-US" sz="6600" b="1" dirty="0">
              <a:solidFill>
                <a:prstClr val="white"/>
              </a:solidFill>
              <a:latin typeface="Calisto MT"/>
            </a:endParaRPr>
          </a:p>
        </p:txBody>
      </p:sp>
    </p:spTree>
    <p:extLst>
      <p:ext uri="{BB962C8B-B14F-4D97-AF65-F5344CB8AC3E}">
        <p14:creationId xmlns:p14="http://schemas.microsoft.com/office/powerpoint/2010/main" val="1521498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828800"/>
            <a:ext cx="5943600" cy="2308324"/>
          </a:xfrm>
          <a:prstGeom prst="rect">
            <a:avLst/>
          </a:prstGeom>
          <a:noFill/>
        </p:spPr>
        <p:txBody>
          <a:bodyPr wrap="square" rtlCol="0">
            <a:spAutoFit/>
          </a:bodyPr>
          <a:lstStyle/>
          <a:p>
            <a:r>
              <a:rPr lang="en-US" sz="4800" b="1" dirty="0" smtClean="0"/>
              <a:t>3.  Consider similarities and differences</a:t>
            </a:r>
            <a:endParaRPr lang="en-US" sz="4800" b="1" i="1" dirty="0"/>
          </a:p>
        </p:txBody>
      </p:sp>
    </p:spTree>
    <p:extLst>
      <p:ext uri="{BB962C8B-B14F-4D97-AF65-F5344CB8AC3E}">
        <p14:creationId xmlns:p14="http://schemas.microsoft.com/office/powerpoint/2010/main" val="15851802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457200"/>
            <a:ext cx="8229600" cy="5668963"/>
          </a:xfrm>
        </p:spPr>
        <p:txBody>
          <a:bodyPr>
            <a:normAutofit fontScale="92500"/>
          </a:bodyPr>
          <a:lstStyle/>
          <a:p>
            <a:r>
              <a:rPr lang="en-US" b="1" dirty="0" smtClean="0"/>
              <a:t>Similar</a:t>
            </a:r>
            <a:r>
              <a:rPr lang="en-US" dirty="0" smtClean="0"/>
              <a:t> values and interests in nature</a:t>
            </a:r>
          </a:p>
          <a:p>
            <a:pPr lvl="1"/>
            <a:r>
              <a:rPr lang="en-US" dirty="0" smtClean="0"/>
              <a:t>Enjoy </a:t>
            </a:r>
            <a:r>
              <a:rPr lang="en-US" dirty="0"/>
              <a:t>nature</a:t>
            </a:r>
          </a:p>
          <a:p>
            <a:pPr lvl="1"/>
            <a:r>
              <a:rPr lang="en-US" dirty="0" smtClean="0"/>
              <a:t>Experience it with others</a:t>
            </a:r>
          </a:p>
          <a:p>
            <a:pPr lvl="1"/>
            <a:r>
              <a:rPr lang="en-US" dirty="0" smtClean="0"/>
              <a:t>Affection and attraction toward it</a:t>
            </a:r>
            <a:endParaRPr lang="en-US" dirty="0"/>
          </a:p>
          <a:p>
            <a:pPr lvl="1"/>
            <a:r>
              <a:rPr lang="en-US" dirty="0" smtClean="0"/>
              <a:t>Support </a:t>
            </a:r>
            <a:r>
              <a:rPr lang="en-US" dirty="0"/>
              <a:t>for programming and funding</a:t>
            </a:r>
          </a:p>
          <a:p>
            <a:endParaRPr lang="en-US" dirty="0" smtClean="0"/>
          </a:p>
          <a:p>
            <a:endParaRPr lang="en-US" dirty="0" smtClean="0"/>
          </a:p>
          <a:p>
            <a:r>
              <a:rPr lang="en-US" b="1" dirty="0" smtClean="0"/>
              <a:t>Different</a:t>
            </a:r>
            <a:r>
              <a:rPr lang="en-US" dirty="0" smtClean="0"/>
              <a:t> </a:t>
            </a:r>
            <a:r>
              <a:rPr lang="en-US" dirty="0"/>
              <a:t>ways of translating </a:t>
            </a:r>
            <a:r>
              <a:rPr lang="en-US" dirty="0" smtClean="0"/>
              <a:t>these into action</a:t>
            </a:r>
          </a:p>
          <a:p>
            <a:pPr lvl="1"/>
            <a:r>
              <a:rPr lang="en-US" dirty="0" smtClean="0"/>
              <a:t>Concerns </a:t>
            </a:r>
            <a:r>
              <a:rPr lang="en-US" dirty="0"/>
              <a:t>about </a:t>
            </a:r>
            <a:r>
              <a:rPr lang="en-US" dirty="0" smtClean="0"/>
              <a:t>safety</a:t>
            </a:r>
          </a:p>
          <a:p>
            <a:pPr lvl="1"/>
            <a:r>
              <a:rPr lang="en-US" dirty="0"/>
              <a:t>W</a:t>
            </a:r>
            <a:r>
              <a:rPr lang="en-US" dirty="0" smtClean="0"/>
              <a:t>ho </a:t>
            </a:r>
            <a:r>
              <a:rPr lang="en-US" dirty="0"/>
              <a:t>is </a:t>
            </a:r>
            <a:r>
              <a:rPr lang="en-US" dirty="0" smtClean="0"/>
              <a:t>present</a:t>
            </a:r>
          </a:p>
          <a:p>
            <a:pPr lvl="1"/>
            <a:r>
              <a:rPr lang="en-US" dirty="0" smtClean="0"/>
              <a:t>Type </a:t>
            </a:r>
            <a:r>
              <a:rPr lang="en-US" dirty="0"/>
              <a:t>of </a:t>
            </a:r>
            <a:r>
              <a:rPr lang="en-US" dirty="0" smtClean="0"/>
              <a:t>activity</a:t>
            </a:r>
            <a:endParaRPr lang="en-US" dirty="0"/>
          </a:p>
        </p:txBody>
      </p:sp>
    </p:spTree>
    <p:extLst>
      <p:ext uri="{BB962C8B-B14F-4D97-AF65-F5344CB8AC3E}">
        <p14:creationId xmlns:p14="http://schemas.microsoft.com/office/powerpoint/2010/main" val="11436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500"/>
                                        <p:tgtEl>
                                          <p:spTgt spid="5">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8" end="8"/>
                                            </p:txEl>
                                          </p:spTgt>
                                        </p:tgtEl>
                                        <p:attrNameLst>
                                          <p:attrName>style.visibility</p:attrName>
                                        </p:attrNameLst>
                                      </p:cBhvr>
                                      <p:to>
                                        <p:strVal val="visible"/>
                                      </p:to>
                                    </p:set>
                                    <p:animEffect transition="in" filter="fade">
                                      <p:cBhvr>
                                        <p:cTn id="10" dur="500"/>
                                        <p:tgtEl>
                                          <p:spTgt spid="5">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fade">
                                      <p:cBhvr>
                                        <p:cTn id="13" dur="500"/>
                                        <p:tgtEl>
                                          <p:spTgt spid="5">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0" end="10"/>
                                            </p:txEl>
                                          </p:spTgt>
                                        </p:tgtEl>
                                        <p:attrNameLst>
                                          <p:attrName>style.visibility</p:attrName>
                                        </p:attrNameLst>
                                      </p:cBhvr>
                                      <p:to>
                                        <p:strVal val="visible"/>
                                      </p:to>
                                    </p:set>
                                    <p:animEffect transition="in" filter="fade">
                                      <p:cBhvr>
                                        <p:cTn id="16"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_futuresuffer_r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268224"/>
            <a:ext cx="8382001" cy="6303265"/>
          </a:xfrm>
          <a:prstGeom prst="rect">
            <a:avLst/>
          </a:prstGeom>
        </p:spPr>
      </p:pic>
      <p:sp>
        <p:nvSpPr>
          <p:cNvPr id="2" name="Title 1"/>
          <p:cNvSpPr>
            <a:spLocks noGrp="1"/>
          </p:cNvSpPr>
          <p:nvPr>
            <p:ph type="title" idx="4294967295"/>
          </p:nvPr>
        </p:nvSpPr>
        <p:spPr>
          <a:xfrm>
            <a:off x="381000" y="228600"/>
            <a:ext cx="5486400" cy="1676400"/>
          </a:xfrm>
        </p:spPr>
        <p:txBody>
          <a:bodyPr>
            <a:normAutofit/>
          </a:bodyPr>
          <a:lstStyle/>
          <a:p>
            <a:pPr algn="ctr"/>
            <a:r>
              <a:rPr lang="en-US" sz="2400" dirty="0" smtClean="0">
                <a:solidFill>
                  <a:srgbClr val="FFFFFF"/>
                </a:solidFill>
              </a:rPr>
              <a:t>Adults: The </a:t>
            </a:r>
            <a:r>
              <a:rPr lang="en-US" sz="2400" dirty="0">
                <a:solidFill>
                  <a:srgbClr val="FFFFFF"/>
                </a:solidFill>
              </a:rPr>
              <a:t>intelligence of future generations will suffer if our society becomes more isolated from nature.</a:t>
            </a:r>
            <a:endParaRPr lang="en-US" sz="2400" b="1" dirty="0">
              <a:solidFill>
                <a:srgbClr val="FFFFFF"/>
              </a:solidFill>
            </a:endParaRPr>
          </a:p>
        </p:txBody>
      </p:sp>
    </p:spTree>
    <p:extLst>
      <p:ext uri="{BB962C8B-B14F-4D97-AF65-F5344CB8AC3E}">
        <p14:creationId xmlns:p14="http://schemas.microsoft.com/office/powerpoint/2010/main" val="6580107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_futuresuffer_lo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8140700" cy="6349746"/>
          </a:xfrm>
          <a:prstGeom prst="rect">
            <a:avLst/>
          </a:prstGeom>
        </p:spPr>
      </p:pic>
      <p:sp>
        <p:nvSpPr>
          <p:cNvPr id="2" name="Title 1"/>
          <p:cNvSpPr>
            <a:spLocks noGrp="1"/>
          </p:cNvSpPr>
          <p:nvPr>
            <p:ph type="title" idx="4294967295"/>
          </p:nvPr>
        </p:nvSpPr>
        <p:spPr>
          <a:xfrm>
            <a:off x="304800" y="533400"/>
            <a:ext cx="5486400" cy="1447800"/>
          </a:xfrm>
        </p:spPr>
        <p:txBody>
          <a:bodyPr>
            <a:normAutofit/>
          </a:bodyPr>
          <a:lstStyle/>
          <a:p>
            <a:pPr algn="ctr"/>
            <a:r>
              <a:rPr lang="en-US" sz="2400" dirty="0" smtClean="0">
                <a:solidFill>
                  <a:srgbClr val="FFFFFF"/>
                </a:solidFill>
              </a:rPr>
              <a:t>Adults: The </a:t>
            </a:r>
            <a:r>
              <a:rPr lang="en-US" sz="2400" dirty="0">
                <a:solidFill>
                  <a:srgbClr val="FFFFFF"/>
                </a:solidFill>
              </a:rPr>
              <a:t>intelligence of future generations will suffer if our society becomes more isolated from nature.</a:t>
            </a:r>
            <a:endParaRPr lang="en-US" sz="2400" b="1" dirty="0">
              <a:solidFill>
                <a:srgbClr val="FFFFFF"/>
              </a:solidFill>
            </a:endParaRPr>
          </a:p>
        </p:txBody>
      </p:sp>
    </p:spTree>
    <p:extLst>
      <p:ext uri="{BB962C8B-B14F-4D97-AF65-F5344CB8AC3E}">
        <p14:creationId xmlns:p14="http://schemas.microsoft.com/office/powerpoint/2010/main" val="11154695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_walking_rl_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66" y="762000"/>
            <a:ext cx="8472634" cy="5769864"/>
          </a:xfrm>
          <a:prstGeom prst="rect">
            <a:avLst/>
          </a:prstGeom>
        </p:spPr>
      </p:pic>
      <p:sp>
        <p:nvSpPr>
          <p:cNvPr id="2" name="Title 1"/>
          <p:cNvSpPr>
            <a:spLocks noGrp="1"/>
          </p:cNvSpPr>
          <p:nvPr>
            <p:ph type="title"/>
          </p:nvPr>
        </p:nvSpPr>
        <p:spPr>
          <a:xfrm>
            <a:off x="3666510" y="609600"/>
            <a:ext cx="5486400" cy="1143000"/>
          </a:xfrm>
        </p:spPr>
        <p:txBody>
          <a:bodyPr>
            <a:normAutofit/>
          </a:bodyPr>
          <a:lstStyle/>
          <a:p>
            <a:r>
              <a:rPr lang="en-US" sz="2400" dirty="0">
                <a:solidFill>
                  <a:srgbClr val="FFFFFF"/>
                </a:solidFill>
              </a:rPr>
              <a:t>Adults: How would you rate your interest in… </a:t>
            </a:r>
            <a:r>
              <a:rPr lang="en-US" sz="2400" dirty="0" smtClean="0">
                <a:solidFill>
                  <a:srgbClr val="FFFFFF"/>
                </a:solidFill>
              </a:rPr>
              <a:t>Taking a walk outdoors?</a:t>
            </a:r>
            <a:endParaRPr lang="en-US" sz="2400" dirty="0">
              <a:solidFill>
                <a:srgbClr val="FFFFFF"/>
              </a:solidFill>
            </a:endParaRPr>
          </a:p>
        </p:txBody>
      </p:sp>
    </p:spTree>
    <p:extLst>
      <p:ext uri="{BB962C8B-B14F-4D97-AF65-F5344CB8AC3E}">
        <p14:creationId xmlns:p14="http://schemas.microsoft.com/office/powerpoint/2010/main" val="37417208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normAutofit/>
          </a:bodyPr>
          <a:lstStyle/>
          <a:p>
            <a:r>
              <a:rPr lang="en-US" sz="2400" dirty="0">
                <a:solidFill>
                  <a:srgbClr val="FFFFFF"/>
                </a:solidFill>
              </a:rPr>
              <a:t>Adults: How would you rate your interest in… </a:t>
            </a:r>
            <a:r>
              <a:rPr lang="en-US" sz="2400" dirty="0" smtClean="0">
                <a:solidFill>
                  <a:srgbClr val="FFFFFF"/>
                </a:solidFill>
              </a:rPr>
              <a:t>Hiking?</a:t>
            </a:r>
            <a:endParaRPr lang="en-US" sz="2400" dirty="0">
              <a:solidFill>
                <a:srgbClr val="FFFFFF"/>
              </a:solidFill>
            </a:endParaRPr>
          </a:p>
        </p:txBody>
      </p:sp>
      <p:pic>
        <p:nvPicPr>
          <p:cNvPr id="3" name="Picture 2" descr="ad_hiking_rl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38200"/>
            <a:ext cx="8439279" cy="5755588"/>
          </a:xfrm>
          <a:prstGeom prst="rect">
            <a:avLst/>
          </a:prstGeom>
        </p:spPr>
      </p:pic>
    </p:spTree>
    <p:extLst>
      <p:ext uri="{BB962C8B-B14F-4D97-AF65-F5344CB8AC3E}">
        <p14:creationId xmlns:p14="http://schemas.microsoft.com/office/powerpoint/2010/main" val="200517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62000"/>
          </a:xfrm>
        </p:spPr>
        <p:txBody>
          <a:bodyPr>
            <a:normAutofit/>
          </a:bodyPr>
          <a:lstStyle/>
          <a:p>
            <a:r>
              <a:rPr lang="en-US" sz="2400" dirty="0">
                <a:solidFill>
                  <a:srgbClr val="FFFFFF"/>
                </a:solidFill>
              </a:rPr>
              <a:t>Adults: How would you rate your interest </a:t>
            </a:r>
            <a:r>
              <a:rPr lang="en-US" sz="2400" dirty="0" smtClean="0">
                <a:solidFill>
                  <a:srgbClr val="FFFFFF"/>
                </a:solidFill>
              </a:rPr>
              <a:t>in… Hiking?</a:t>
            </a:r>
            <a:endParaRPr lang="en-US" sz="2400" dirty="0">
              <a:solidFill>
                <a:srgbClr val="FFFFFF"/>
              </a:solidFill>
            </a:endParaRPr>
          </a:p>
        </p:txBody>
      </p:sp>
      <p:pic>
        <p:nvPicPr>
          <p:cNvPr id="3" name="Picture 2" descr="ad_hiking_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853184"/>
            <a:ext cx="8839200" cy="3861816"/>
          </a:xfrm>
          <a:prstGeom prst="rect">
            <a:avLst/>
          </a:prstGeom>
        </p:spPr>
      </p:pic>
    </p:spTree>
    <p:extLst>
      <p:ext uri="{BB962C8B-B14F-4D97-AF65-F5344CB8AC3E}">
        <p14:creationId xmlns:p14="http://schemas.microsoft.com/office/powerpoint/2010/main" val="3351667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133600"/>
            <a:ext cx="5943600" cy="2308324"/>
          </a:xfrm>
          <a:prstGeom prst="rect">
            <a:avLst/>
          </a:prstGeom>
          <a:noFill/>
        </p:spPr>
        <p:txBody>
          <a:bodyPr wrap="square" rtlCol="0">
            <a:spAutoFit/>
          </a:bodyPr>
          <a:lstStyle/>
          <a:p>
            <a:r>
              <a:rPr lang="en-US" sz="4800" b="1" dirty="0" smtClean="0"/>
              <a:t>4.  Promote multidimensional experiences</a:t>
            </a:r>
            <a:endParaRPr lang="en-US" sz="4800" b="1" dirty="0"/>
          </a:p>
        </p:txBody>
      </p:sp>
    </p:spTree>
    <p:extLst>
      <p:ext uri="{BB962C8B-B14F-4D97-AF65-F5344CB8AC3E}">
        <p14:creationId xmlns:p14="http://schemas.microsoft.com/office/powerpoint/2010/main" val="13065203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6200" y="76200"/>
            <a:ext cx="1981200" cy="1981200"/>
          </a:xfrm>
          <a:prstGeom prst="ellipse">
            <a:avLst/>
          </a:prstGeom>
          <a:solidFill>
            <a:srgbClr val="005CA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prstClr val="white"/>
                </a:solidFill>
                <a:latin typeface="Arial"/>
                <a:cs typeface="Arial"/>
              </a:rPr>
              <a:t>15</a:t>
            </a:r>
          </a:p>
        </p:txBody>
      </p:sp>
      <p:sp>
        <p:nvSpPr>
          <p:cNvPr id="4" name="Oval 3"/>
          <p:cNvSpPr/>
          <p:nvPr/>
        </p:nvSpPr>
        <p:spPr>
          <a:xfrm>
            <a:off x="5867400" y="1524000"/>
            <a:ext cx="2590800" cy="2590800"/>
          </a:xfrm>
          <a:prstGeom prst="ellipse">
            <a:avLst/>
          </a:prstGeom>
          <a:solidFill>
            <a:srgbClr val="005CA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prstClr val="white"/>
                </a:solidFill>
                <a:latin typeface="Arial"/>
                <a:cs typeface="Arial"/>
              </a:rPr>
              <a:t>10,156</a:t>
            </a:r>
            <a:endParaRPr lang="en-US" sz="3600" b="1" dirty="0">
              <a:solidFill>
                <a:prstClr val="white"/>
              </a:solidFill>
              <a:latin typeface="Arial"/>
              <a:cs typeface="Arial"/>
            </a:endParaRPr>
          </a:p>
        </p:txBody>
      </p:sp>
      <p:sp>
        <p:nvSpPr>
          <p:cNvPr id="5" name="Rectangle 4"/>
          <p:cNvSpPr/>
          <p:nvPr/>
        </p:nvSpPr>
        <p:spPr>
          <a:xfrm>
            <a:off x="2057400" y="381000"/>
            <a:ext cx="6781800" cy="584775"/>
          </a:xfrm>
          <a:prstGeom prst="rect">
            <a:avLst/>
          </a:prstGeom>
        </p:spPr>
        <p:txBody>
          <a:bodyPr wrap="square">
            <a:spAutoFit/>
          </a:bodyPr>
          <a:lstStyle/>
          <a:p>
            <a:r>
              <a:rPr lang="en-US" sz="3200" b="1" dirty="0">
                <a:solidFill>
                  <a:prstClr val="white"/>
                </a:solidFill>
              </a:rPr>
              <a:t>Focus groups with </a:t>
            </a:r>
            <a:r>
              <a:rPr lang="en-US" sz="3200" b="1" dirty="0" smtClean="0">
                <a:solidFill>
                  <a:prstClr val="white"/>
                </a:solidFill>
              </a:rPr>
              <a:t>adults</a:t>
            </a:r>
            <a:endParaRPr lang="en-US" sz="3200" b="1" dirty="0">
              <a:solidFill>
                <a:prstClr val="white"/>
              </a:solidFill>
            </a:endParaRPr>
          </a:p>
        </p:txBody>
      </p:sp>
      <p:sp>
        <p:nvSpPr>
          <p:cNvPr id="6" name="Rectangle 5"/>
          <p:cNvSpPr/>
          <p:nvPr/>
        </p:nvSpPr>
        <p:spPr>
          <a:xfrm>
            <a:off x="1295400" y="2567226"/>
            <a:ext cx="6172200" cy="584775"/>
          </a:xfrm>
          <a:prstGeom prst="rect">
            <a:avLst/>
          </a:prstGeom>
        </p:spPr>
        <p:txBody>
          <a:bodyPr wrap="square">
            <a:spAutoFit/>
          </a:bodyPr>
          <a:lstStyle/>
          <a:p>
            <a:r>
              <a:rPr lang="en-US" sz="3200" b="1" dirty="0">
                <a:solidFill>
                  <a:prstClr val="white"/>
                </a:solidFill>
              </a:rPr>
              <a:t>O</a:t>
            </a:r>
            <a:r>
              <a:rPr lang="en-US" sz="3200" b="1" dirty="0" smtClean="0">
                <a:solidFill>
                  <a:prstClr val="white"/>
                </a:solidFill>
              </a:rPr>
              <a:t>nline </a:t>
            </a:r>
            <a:r>
              <a:rPr lang="en-US" sz="3200" b="1" dirty="0">
                <a:solidFill>
                  <a:prstClr val="white"/>
                </a:solidFill>
              </a:rPr>
              <a:t>survey of </a:t>
            </a:r>
            <a:r>
              <a:rPr lang="en-US" sz="3200" b="1" dirty="0" smtClean="0">
                <a:solidFill>
                  <a:prstClr val="white"/>
                </a:solidFill>
              </a:rPr>
              <a:t>adults</a:t>
            </a:r>
          </a:p>
        </p:txBody>
      </p:sp>
      <p:sp>
        <p:nvSpPr>
          <p:cNvPr id="7" name="Oval 6"/>
          <p:cNvSpPr/>
          <p:nvPr/>
        </p:nvSpPr>
        <p:spPr>
          <a:xfrm>
            <a:off x="76200" y="4724400"/>
            <a:ext cx="1981200" cy="1981200"/>
          </a:xfrm>
          <a:prstGeom prst="ellipse">
            <a:avLst/>
          </a:prstGeom>
          <a:solidFill>
            <a:srgbClr val="005CA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prstClr val="white"/>
                </a:solidFill>
                <a:latin typeface="Arial"/>
                <a:cs typeface="Arial"/>
              </a:rPr>
              <a:t>771</a:t>
            </a:r>
          </a:p>
        </p:txBody>
      </p:sp>
      <p:sp>
        <p:nvSpPr>
          <p:cNvPr id="8" name="Rectangle 7"/>
          <p:cNvSpPr/>
          <p:nvPr/>
        </p:nvSpPr>
        <p:spPr>
          <a:xfrm>
            <a:off x="228600" y="4572000"/>
            <a:ext cx="8229600" cy="1077218"/>
          </a:xfrm>
          <a:prstGeom prst="rect">
            <a:avLst/>
          </a:prstGeom>
        </p:spPr>
        <p:txBody>
          <a:bodyPr wrap="square">
            <a:spAutoFit/>
          </a:bodyPr>
          <a:lstStyle/>
          <a:p>
            <a:pPr algn="ctr"/>
            <a:r>
              <a:rPr lang="en-US" sz="3200" b="1" dirty="0">
                <a:solidFill>
                  <a:prstClr val="white"/>
                </a:solidFill>
              </a:rPr>
              <a:t>Interviews with children &amp;</a:t>
            </a:r>
            <a:br>
              <a:rPr lang="en-US" sz="3200" b="1" dirty="0">
                <a:solidFill>
                  <a:prstClr val="white"/>
                </a:solidFill>
              </a:rPr>
            </a:br>
            <a:r>
              <a:rPr lang="en-US" sz="3200" b="1" dirty="0">
                <a:solidFill>
                  <a:prstClr val="white"/>
                </a:solidFill>
              </a:rPr>
              <a:t>survey of parents</a:t>
            </a:r>
          </a:p>
        </p:txBody>
      </p:sp>
      <p:sp>
        <p:nvSpPr>
          <p:cNvPr id="9" name="Content Placeholder 2"/>
          <p:cNvSpPr>
            <a:spLocks noGrp="1"/>
          </p:cNvSpPr>
          <p:nvPr>
            <p:ph idx="1"/>
          </p:nvPr>
        </p:nvSpPr>
        <p:spPr>
          <a:xfrm>
            <a:off x="2209800" y="5715000"/>
            <a:ext cx="5105400" cy="1295400"/>
          </a:xfrm>
        </p:spPr>
        <p:txBody>
          <a:bodyPr>
            <a:normAutofit/>
          </a:bodyPr>
          <a:lstStyle/>
          <a:p>
            <a:pPr marL="0" indent="0">
              <a:buNone/>
            </a:pPr>
            <a:r>
              <a:rPr lang="en-US" dirty="0" smtClean="0"/>
              <a:t>8–12 year-olds / Parents</a:t>
            </a:r>
          </a:p>
        </p:txBody>
      </p:sp>
      <p:sp>
        <p:nvSpPr>
          <p:cNvPr id="10" name="Oval 9"/>
          <p:cNvSpPr/>
          <p:nvPr/>
        </p:nvSpPr>
        <p:spPr>
          <a:xfrm>
            <a:off x="7086600" y="4724400"/>
            <a:ext cx="1981200" cy="1981200"/>
          </a:xfrm>
          <a:prstGeom prst="ellipse">
            <a:avLst/>
          </a:prstGeom>
          <a:solidFill>
            <a:srgbClr val="005CA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prstClr val="white"/>
                </a:solidFill>
                <a:latin typeface="Arial"/>
                <a:cs typeface="Arial"/>
              </a:rPr>
              <a:t>771</a:t>
            </a:r>
          </a:p>
        </p:txBody>
      </p:sp>
    </p:spTree>
    <p:extLst>
      <p:ext uri="{BB962C8B-B14F-4D97-AF65-F5344CB8AC3E}">
        <p14:creationId xmlns:p14="http://schemas.microsoft.com/office/powerpoint/2010/main" val="28176491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762000"/>
          </a:xfrm>
        </p:spPr>
        <p:txBody>
          <a:bodyPr>
            <a:noAutofit/>
          </a:bodyPr>
          <a:lstStyle/>
          <a:p>
            <a:pPr algn="ctr"/>
            <a:r>
              <a:rPr lang="en-US" sz="2400" dirty="0" smtClean="0">
                <a:solidFill>
                  <a:srgbClr val="FFFFFF"/>
                </a:solidFill>
              </a:rPr>
              <a:t>Adults: How much do you agree or disagree</a:t>
            </a:r>
            <a:br>
              <a:rPr lang="en-US" sz="2400" dirty="0" smtClean="0">
                <a:solidFill>
                  <a:srgbClr val="FFFFFF"/>
                </a:solidFill>
              </a:rPr>
            </a:br>
            <a:r>
              <a:rPr lang="en-US" sz="2400" dirty="0" smtClean="0">
                <a:solidFill>
                  <a:srgbClr val="FFFFFF"/>
                </a:solidFill>
              </a:rPr>
              <a:t>with the following statements?</a:t>
            </a:r>
            <a:endParaRPr lang="en-US" sz="2400" dirty="0">
              <a:solidFill>
                <a:srgbClr val="FFFFFF"/>
              </a:solidFill>
            </a:endParaRPr>
          </a:p>
        </p:txBody>
      </p:sp>
      <p:pic>
        <p:nvPicPr>
          <p:cNvPr id="4" name="Picture 3" descr="ad_spiritualityshort_like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95400"/>
            <a:ext cx="8594690" cy="5191193"/>
          </a:xfrm>
          <a:prstGeom prst="rect">
            <a:avLst/>
          </a:prstGeom>
        </p:spPr>
      </p:pic>
      <p:sp>
        <p:nvSpPr>
          <p:cNvPr id="5" name="TextBox 4"/>
          <p:cNvSpPr txBox="1"/>
          <p:nvPr/>
        </p:nvSpPr>
        <p:spPr>
          <a:xfrm>
            <a:off x="304800" y="1600200"/>
            <a:ext cx="3429000" cy="830997"/>
          </a:xfrm>
          <a:prstGeom prst="rect">
            <a:avLst/>
          </a:prstGeom>
          <a:solidFill>
            <a:schemeClr val="bg1"/>
          </a:solidFill>
        </p:spPr>
        <p:txBody>
          <a:bodyPr wrap="square" rtlCol="0">
            <a:spAutoFit/>
          </a:bodyPr>
          <a:lstStyle/>
          <a:p>
            <a:r>
              <a:rPr lang="en-US" sz="2400" dirty="0" smtClean="0">
                <a:latin typeface="Arial" panose="020B0604020202020204" pitchFamily="34" charset="0"/>
                <a:cs typeface="Arial" panose="020B0604020202020204" pitchFamily="34" charset="0"/>
              </a:rPr>
              <a:t>Being in nature gives me a sense of peace</a:t>
            </a: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304800" y="2756214"/>
            <a:ext cx="3429000" cy="1569660"/>
          </a:xfrm>
          <a:prstGeom prst="rect">
            <a:avLst/>
          </a:prstGeom>
          <a:solidFill>
            <a:schemeClr val="bg1"/>
          </a:solidFill>
        </p:spPr>
        <p:txBody>
          <a:bodyPr wrap="square" rtlCol="0">
            <a:spAutoFit/>
          </a:bodyPr>
          <a:lstStyle/>
          <a:p>
            <a:r>
              <a:rPr lang="en-US" sz="2400" dirty="0" smtClean="0">
                <a:latin typeface="Arial" panose="020B0604020202020204" pitchFamily="34" charset="0"/>
                <a:cs typeface="Arial" panose="020B0604020202020204" pitchFamily="34" charset="0"/>
              </a:rPr>
              <a:t>Certain smells and sounds of nature bring to mind some of my happiest memories</a:t>
            </a:r>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304800" y="4495800"/>
            <a:ext cx="3429000" cy="1200329"/>
          </a:xfrm>
          <a:prstGeom prst="rect">
            <a:avLst/>
          </a:prstGeom>
          <a:solidFill>
            <a:schemeClr val="bg1"/>
          </a:solidFill>
        </p:spPr>
        <p:txBody>
          <a:bodyPr wrap="square" rtlCol="0">
            <a:spAutoFit/>
          </a:bodyPr>
          <a:lstStyle/>
          <a:p>
            <a:r>
              <a:rPr lang="en-US" sz="2400" dirty="0" smtClean="0">
                <a:latin typeface="Arial" panose="020B0604020202020204" pitchFamily="34" charset="0"/>
                <a:cs typeface="Arial" panose="020B0604020202020204" pitchFamily="34" charset="0"/>
              </a:rPr>
              <a:t>Being in nature helps give meaning and purpose to my life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7145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752600"/>
            <a:ext cx="5943600" cy="1569660"/>
          </a:xfrm>
          <a:prstGeom prst="rect">
            <a:avLst/>
          </a:prstGeom>
          <a:noFill/>
        </p:spPr>
        <p:txBody>
          <a:bodyPr wrap="square" rtlCol="0">
            <a:spAutoFit/>
          </a:bodyPr>
          <a:lstStyle/>
          <a:p>
            <a:r>
              <a:rPr lang="en-US" sz="4800" b="1" dirty="0" smtClean="0"/>
              <a:t>5.  Claim a seat at the table</a:t>
            </a:r>
            <a:endParaRPr lang="en-US" sz="4800" b="1" dirty="0"/>
          </a:p>
        </p:txBody>
      </p:sp>
    </p:spTree>
    <p:extLst>
      <p:ext uri="{BB962C8B-B14F-4D97-AF65-F5344CB8AC3E}">
        <p14:creationId xmlns:p14="http://schemas.microsoft.com/office/powerpoint/2010/main" val="5864792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nielescher\Downloads\large_group_of_children_playing_outdoors2.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08443" y="-30480"/>
            <a:ext cx="10960886"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409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nielescher\Downloads\large_group_of_children_playing_outdoor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443" y="-30480"/>
            <a:ext cx="10960886"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5257800"/>
            <a:ext cx="7772400" cy="1107996"/>
          </a:xfrm>
          <a:prstGeom prst="rect">
            <a:avLst/>
          </a:prstGeom>
          <a:noFill/>
        </p:spPr>
        <p:txBody>
          <a:bodyPr wrap="square" rtlCol="0">
            <a:spAutoFit/>
          </a:bodyPr>
          <a:lstStyle/>
          <a:p>
            <a:r>
              <a:rPr lang="en-US" sz="6600" b="1" dirty="0" smtClean="0">
                <a:latin typeface="+mj-lt"/>
              </a:rPr>
              <a:t>Human flourishing</a:t>
            </a:r>
            <a:endParaRPr lang="en-US" sz="6600" b="1" dirty="0">
              <a:latin typeface="+mj-lt"/>
            </a:endParaRPr>
          </a:p>
        </p:txBody>
      </p:sp>
    </p:spTree>
    <p:extLst>
      <p:ext uri="{BB962C8B-B14F-4D97-AF65-F5344CB8AC3E}">
        <p14:creationId xmlns:p14="http://schemas.microsoft.com/office/powerpoint/2010/main" val="17043560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95600"/>
            <a:ext cx="9144000" cy="990600"/>
          </a:xfrm>
        </p:spPr>
        <p:txBody>
          <a:bodyPr>
            <a:normAutofit/>
          </a:bodyPr>
          <a:lstStyle/>
          <a:p>
            <a:r>
              <a:rPr lang="en-US" sz="5400" dirty="0" smtClean="0"/>
              <a:t>Nature</a:t>
            </a:r>
            <a:r>
              <a:rPr lang="en-US" dirty="0" smtClean="0">
                <a:solidFill>
                  <a:srgbClr val="005CAE"/>
                </a:solidFill>
              </a:rPr>
              <a:t>of</a:t>
            </a:r>
            <a:r>
              <a:rPr lang="en-US" sz="5400" dirty="0" smtClean="0"/>
              <a:t>Americans</a:t>
            </a:r>
            <a:r>
              <a:rPr lang="en-US" dirty="0" smtClean="0">
                <a:solidFill>
                  <a:srgbClr val="005CAE"/>
                </a:solidFill>
              </a:rPr>
              <a:t>.org</a:t>
            </a:r>
            <a:endParaRPr lang="en-US" dirty="0">
              <a:solidFill>
                <a:srgbClr val="005CAE"/>
              </a:solidFill>
            </a:endParaRPr>
          </a:p>
        </p:txBody>
      </p:sp>
    </p:spTree>
    <p:extLst>
      <p:ext uri="{BB962C8B-B14F-4D97-AF65-F5344CB8AC3E}">
        <p14:creationId xmlns:p14="http://schemas.microsoft.com/office/powerpoint/2010/main" val="276043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irtual_reality_experience_bw_with_tex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900"/>
            <a:ext cx="9144000" cy="6401120"/>
          </a:xfrm>
          <a:prstGeom prst="rect">
            <a:avLst/>
          </a:prstGeom>
        </p:spPr>
      </p:pic>
    </p:spTree>
    <p:extLst>
      <p:ext uri="{BB962C8B-B14F-4D97-AF65-F5344CB8AC3E}">
        <p14:creationId xmlns:p14="http://schemas.microsoft.com/office/powerpoint/2010/main" val="4108426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Competing priorities</a:t>
            </a:r>
            <a:endParaRPr lang="en-US" dirty="0"/>
          </a:p>
        </p:txBody>
      </p:sp>
      <p:sp>
        <p:nvSpPr>
          <p:cNvPr id="3" name="Content Placeholder 2"/>
          <p:cNvSpPr>
            <a:spLocks noGrp="1"/>
          </p:cNvSpPr>
          <p:nvPr>
            <p:ph idx="1"/>
          </p:nvPr>
        </p:nvSpPr>
        <p:spPr>
          <a:xfrm>
            <a:off x="457200" y="2286000"/>
            <a:ext cx="8229600" cy="2819400"/>
          </a:xfrm>
        </p:spPr>
        <p:txBody>
          <a:bodyPr>
            <a:normAutofit/>
          </a:bodyPr>
          <a:lstStyle/>
          <a:p>
            <a:pPr marL="0" indent="0">
              <a:buNone/>
            </a:pPr>
            <a:r>
              <a:rPr lang="en-US" dirty="0" smtClean="0"/>
              <a:t>Work </a:t>
            </a:r>
            <a:r>
              <a:rPr lang="en-US" dirty="0"/>
              <a:t>and home, go put </a:t>
            </a:r>
            <a:r>
              <a:rPr lang="en-US" dirty="0" smtClean="0"/>
              <a:t>the </a:t>
            </a:r>
            <a:r>
              <a:rPr lang="en-US" dirty="0"/>
              <a:t>kids to </a:t>
            </a:r>
            <a:r>
              <a:rPr lang="en-US" dirty="0" smtClean="0"/>
              <a:t>bed.</a:t>
            </a:r>
            <a:br>
              <a:rPr lang="en-US" dirty="0" smtClean="0"/>
            </a:br>
            <a:r>
              <a:rPr lang="en-US" dirty="0" smtClean="0"/>
              <a:t>That’s </a:t>
            </a:r>
            <a:r>
              <a:rPr lang="en-US" dirty="0"/>
              <a:t>pretty much all </a:t>
            </a:r>
            <a:r>
              <a:rPr lang="en-US" dirty="0" smtClean="0"/>
              <a:t>we </a:t>
            </a:r>
            <a:r>
              <a:rPr lang="en-US" dirty="0"/>
              <a:t>have time </a:t>
            </a:r>
            <a:r>
              <a:rPr lang="en-US" dirty="0" smtClean="0"/>
              <a:t>for.</a:t>
            </a:r>
          </a:p>
          <a:p>
            <a:pPr marL="0" indent="0">
              <a:buNone/>
            </a:pPr>
            <a:endParaRPr lang="en-US" dirty="0" smtClean="0"/>
          </a:p>
          <a:p>
            <a:pPr lvl="1" algn="r"/>
            <a:r>
              <a:rPr lang="en-US" sz="2400" dirty="0" smtClean="0"/>
              <a:t>white </a:t>
            </a:r>
            <a:r>
              <a:rPr lang="en-US" sz="2400" dirty="0"/>
              <a:t>woman, late 30s, some college, middle </a:t>
            </a:r>
            <a:r>
              <a:rPr lang="en-US" sz="2400" dirty="0" smtClean="0"/>
              <a:t>income</a:t>
            </a:r>
          </a:p>
        </p:txBody>
      </p:sp>
    </p:spTree>
    <p:extLst>
      <p:ext uri="{BB962C8B-B14F-4D97-AF65-F5344CB8AC3E}">
        <p14:creationId xmlns:p14="http://schemas.microsoft.com/office/powerpoint/2010/main" val="374744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1143000"/>
          </a:xfrm>
        </p:spPr>
        <p:txBody>
          <a:bodyPr>
            <a:normAutofit/>
          </a:bodyPr>
          <a:lstStyle/>
          <a:p>
            <a:pPr algn="ctr"/>
            <a:r>
              <a:rPr lang="en-US" sz="2400" dirty="0" smtClean="0"/>
              <a:t>Adults: There are many more important issues</a:t>
            </a:r>
            <a:br>
              <a:rPr lang="en-US" sz="2400" dirty="0" smtClean="0"/>
            </a:br>
            <a:r>
              <a:rPr lang="en-US" sz="2400" dirty="0" smtClean="0"/>
              <a:t>in my life than my concern for nature</a:t>
            </a:r>
            <a:endParaRPr lang="en-US" sz="2400" dirty="0"/>
          </a:p>
        </p:txBody>
      </p:sp>
      <p:pic>
        <p:nvPicPr>
          <p:cNvPr id="3" name="Picture 2" descr="ad_priori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47800"/>
            <a:ext cx="8562110" cy="4709161"/>
          </a:xfrm>
          <a:prstGeom prst="rect">
            <a:avLst/>
          </a:prstGeom>
        </p:spPr>
      </p:pic>
    </p:spTree>
    <p:extLst>
      <p:ext uri="{BB962C8B-B14F-4D97-AF65-F5344CB8AC3E}">
        <p14:creationId xmlns:p14="http://schemas.microsoft.com/office/powerpoint/2010/main" val="341072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965" y="76200"/>
            <a:ext cx="9144000" cy="914400"/>
          </a:xfrm>
        </p:spPr>
        <p:txBody>
          <a:bodyPr>
            <a:noAutofit/>
          </a:bodyPr>
          <a:lstStyle/>
          <a:p>
            <a:pPr algn="ctr"/>
            <a:r>
              <a:rPr lang="en-US" sz="2400" dirty="0" smtClean="0">
                <a:solidFill>
                  <a:srgbClr val="FFFFFF"/>
                </a:solidFill>
              </a:rPr>
              <a:t>Adults: In </a:t>
            </a:r>
            <a:r>
              <a:rPr lang="en-US" sz="2400" dirty="0">
                <a:solidFill>
                  <a:srgbClr val="FFFFFF"/>
                </a:solidFill>
              </a:rPr>
              <a:t>a typical week, when weather allows, about how many hours do you spend outside </a:t>
            </a:r>
            <a:r>
              <a:rPr lang="en-US" sz="2400" dirty="0" smtClean="0">
                <a:solidFill>
                  <a:srgbClr val="FFFFFF"/>
                </a:solidFill>
              </a:rPr>
              <a:t>in nature?</a:t>
            </a:r>
            <a:endParaRPr lang="en-US" sz="2400" dirty="0">
              <a:solidFill>
                <a:srgbClr val="FFFFFF"/>
              </a:solidFill>
            </a:endParaRPr>
          </a:p>
        </p:txBody>
      </p:sp>
      <p:pic>
        <p:nvPicPr>
          <p:cNvPr id="3" name="Picture 2" descr="ad_timeoutdo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644" y="914402"/>
            <a:ext cx="7300356" cy="5943598"/>
          </a:xfrm>
          <a:prstGeom prst="rect">
            <a:avLst/>
          </a:prstGeom>
        </p:spPr>
      </p:pic>
    </p:spTree>
    <p:extLst>
      <p:ext uri="{BB962C8B-B14F-4D97-AF65-F5344CB8AC3E}">
        <p14:creationId xmlns:p14="http://schemas.microsoft.com/office/powerpoint/2010/main" val="3633423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Shared expectations</a:t>
            </a:r>
            <a:endParaRPr lang="en-US" dirty="0"/>
          </a:p>
        </p:txBody>
      </p:sp>
      <p:sp>
        <p:nvSpPr>
          <p:cNvPr id="3" name="Content Placeholder 2"/>
          <p:cNvSpPr>
            <a:spLocks noGrp="1"/>
          </p:cNvSpPr>
          <p:nvPr>
            <p:ph idx="1"/>
          </p:nvPr>
        </p:nvSpPr>
        <p:spPr>
          <a:xfrm>
            <a:off x="457200" y="2133600"/>
            <a:ext cx="8229600" cy="3352800"/>
          </a:xfrm>
        </p:spPr>
        <p:txBody>
          <a:bodyPr>
            <a:normAutofit/>
          </a:bodyPr>
          <a:lstStyle/>
          <a:p>
            <a:pPr marL="0" indent="0">
              <a:buNone/>
            </a:pPr>
            <a:r>
              <a:rPr lang="en-US" dirty="0"/>
              <a:t>Once you [did] your homework, you [went] outside</a:t>
            </a:r>
            <a:r>
              <a:rPr lang="en-US" dirty="0" smtClean="0"/>
              <a:t>.</a:t>
            </a:r>
            <a:endParaRPr lang="en-US" dirty="0"/>
          </a:p>
          <a:p>
            <a:pPr marL="457200" lvl="1" indent="0" algn="r">
              <a:buNone/>
            </a:pPr>
            <a:endParaRPr lang="en-US" sz="2400" dirty="0" smtClean="0"/>
          </a:p>
          <a:p>
            <a:pPr marL="457200" lvl="1" indent="0" algn="r">
              <a:buNone/>
            </a:pPr>
            <a:r>
              <a:rPr lang="en-US" sz="2400" dirty="0" smtClean="0"/>
              <a:t>- black </a:t>
            </a:r>
            <a:r>
              <a:rPr lang="en-US" sz="2400" dirty="0"/>
              <a:t>man, late </a:t>
            </a:r>
            <a:r>
              <a:rPr lang="en-US" sz="2400" dirty="0" smtClean="0"/>
              <a:t>40s</a:t>
            </a:r>
            <a:r>
              <a:rPr lang="en-US" sz="2400" dirty="0"/>
              <a:t>, </a:t>
            </a:r>
            <a:r>
              <a:rPr lang="en-US" sz="2400" dirty="0" smtClean="0"/>
              <a:t>HS degree, </a:t>
            </a:r>
            <a:r>
              <a:rPr lang="en-US" sz="2400" dirty="0"/>
              <a:t>low </a:t>
            </a:r>
            <a:r>
              <a:rPr lang="en-US" sz="2400" dirty="0" smtClean="0"/>
              <a:t>income</a:t>
            </a:r>
            <a:endParaRPr lang="en-US" sz="2400" dirty="0"/>
          </a:p>
          <a:p>
            <a:endParaRPr lang="en-US" sz="2200" i="1" dirty="0" smtClean="0"/>
          </a:p>
          <a:p>
            <a:endParaRPr lang="en-US" dirty="0"/>
          </a:p>
        </p:txBody>
      </p:sp>
    </p:spTree>
    <p:extLst>
      <p:ext uri="{BB962C8B-B14F-4D97-AF65-F5344CB8AC3E}">
        <p14:creationId xmlns:p14="http://schemas.microsoft.com/office/powerpoint/2010/main" val="1901765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5775</TotalTime>
  <Words>3352</Words>
  <Application>Microsoft Office PowerPoint</Application>
  <PresentationFormat>On-screen Show (4:3)</PresentationFormat>
  <Paragraphs>326</Paragraphs>
  <Slides>44</Slides>
  <Notes>44</Notes>
  <HiddenSlides>0</HiddenSlides>
  <MMClips>0</MMClips>
  <ScaleCrop>false</ScaleCrop>
  <HeadingPairs>
    <vt:vector size="4" baseType="variant">
      <vt:variant>
        <vt:lpstr>Theme</vt:lpstr>
      </vt:variant>
      <vt:variant>
        <vt:i4>3</vt:i4>
      </vt:variant>
      <vt:variant>
        <vt:lpstr>Slide Titles</vt:lpstr>
      </vt:variant>
      <vt:variant>
        <vt:i4>44</vt:i4>
      </vt:variant>
    </vt:vector>
  </HeadingPairs>
  <TitlesOfParts>
    <vt:vector size="47" baseType="lpstr">
      <vt:lpstr>Black</vt:lpstr>
      <vt:lpstr>1_Office Theme</vt:lpstr>
      <vt:lpstr>3_Custom Design</vt:lpstr>
      <vt:lpstr>The Nature of Americans  A National Initiative to Understand and Connect Americans and Nature  NatureofAmericans.org</vt:lpstr>
      <vt:lpstr>PowerPoint Presentation</vt:lpstr>
      <vt:lpstr>PowerPoint Presentation</vt:lpstr>
      <vt:lpstr>PowerPoint Presentation</vt:lpstr>
      <vt:lpstr>PowerPoint Presentation</vt:lpstr>
      <vt:lpstr>Competing priorities</vt:lpstr>
      <vt:lpstr>Adults: There are many more important issues in my life than my concern for nature</vt:lpstr>
      <vt:lpstr>Adults: In a typical week, when weather allows, about how many hours do you spend outside in nature?</vt:lpstr>
      <vt:lpstr>Shared expectations</vt:lpstr>
      <vt:lpstr>Parents: In a typical week, how much time does your child spend on the following activities?</vt:lpstr>
      <vt:lpstr>PowerPoint Presentation</vt:lpstr>
      <vt:lpstr>Physical places</vt:lpstr>
      <vt:lpstr>Adults: Would you say your pastimes, hobbies, and recreational interests are more...?</vt:lpstr>
      <vt:lpstr>PowerPoint Presentation</vt:lpstr>
      <vt:lpstr>Adults:  How do your interests in nature compare with your other interests?</vt:lpstr>
      <vt:lpstr>PowerPoint Presentation</vt:lpstr>
      <vt:lpstr>Children: Do you have more fun playing indoors, outdoors, or both?</vt:lpstr>
      <vt:lpstr>PowerPoint Presentation</vt:lpstr>
      <vt:lpstr>PowerPoint Presentation</vt:lpstr>
      <vt:lpstr>Children: How much do you think playing in the outdoors and nature has helped you with each of these parts of growing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Adults: What do you think of when you hear the word “nature”?</vt:lpstr>
      <vt:lpstr>PowerPoint Presentation</vt:lpstr>
      <vt:lpstr>PowerPoint Presentation</vt:lpstr>
      <vt:lpstr>PowerPoint Presentation</vt:lpstr>
      <vt:lpstr>PowerPoint Presentation</vt:lpstr>
      <vt:lpstr>PowerPoint Presentation</vt:lpstr>
      <vt:lpstr>Adults: The intelligence of future generations will suffer if our society becomes more isolated from nature.</vt:lpstr>
      <vt:lpstr>Adults: The intelligence of future generations will suffer if our society becomes more isolated from nature.</vt:lpstr>
      <vt:lpstr>Adults: How would you rate your interest in… Taking a walk outdoors?</vt:lpstr>
      <vt:lpstr>Adults: How would you rate your interest in… Hiking?</vt:lpstr>
      <vt:lpstr>Adults: How would you rate your interest in… Hiking?</vt:lpstr>
      <vt:lpstr>PowerPoint Presentation</vt:lpstr>
      <vt:lpstr>Adults: How much do you agree or disagree with the following statements?</vt:lpstr>
      <vt:lpstr>PowerPoint Presentation</vt:lpstr>
      <vt:lpstr>PowerPoint Presentation</vt:lpstr>
      <vt:lpstr>PowerPoint Presentation</vt:lpstr>
      <vt:lpstr>NatureofAmericans.org</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Escher</dc:creator>
  <cp:lastModifiedBy>Dave Case</cp:lastModifiedBy>
  <cp:revision>469</cp:revision>
  <dcterms:created xsi:type="dcterms:W3CDTF">2017-02-16T19:42:41Z</dcterms:created>
  <dcterms:modified xsi:type="dcterms:W3CDTF">2017-03-31T13:33:54Z</dcterms:modified>
</cp:coreProperties>
</file>